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885" r:id="rId2"/>
    <p:sldMasterId id="2147483897" r:id="rId3"/>
  </p:sldMasterIdLst>
  <p:notesMasterIdLst>
    <p:notesMasterId r:id="rId45"/>
  </p:notesMasterIdLst>
  <p:handoutMasterIdLst>
    <p:handoutMasterId r:id="rId46"/>
  </p:handoutMasterIdLst>
  <p:sldIdLst>
    <p:sldId id="342" r:id="rId4"/>
    <p:sldId id="1194" r:id="rId5"/>
    <p:sldId id="1070" r:id="rId6"/>
    <p:sldId id="1132" r:id="rId7"/>
    <p:sldId id="1133" r:id="rId8"/>
    <p:sldId id="1131" r:id="rId9"/>
    <p:sldId id="1134" r:id="rId10"/>
    <p:sldId id="1135" r:id="rId11"/>
    <p:sldId id="1136" r:id="rId12"/>
    <p:sldId id="1137" r:id="rId13"/>
    <p:sldId id="1138" r:id="rId14"/>
    <p:sldId id="1139" r:id="rId15"/>
    <p:sldId id="1140" r:id="rId16"/>
    <p:sldId id="1141" r:id="rId17"/>
    <p:sldId id="1142" r:id="rId18"/>
    <p:sldId id="1143" r:id="rId19"/>
    <p:sldId id="1144" r:id="rId20"/>
    <p:sldId id="1145" r:id="rId21"/>
    <p:sldId id="1146" r:id="rId22"/>
    <p:sldId id="1147" r:id="rId23"/>
    <p:sldId id="1148" r:id="rId24"/>
    <p:sldId id="1149" r:id="rId25"/>
    <p:sldId id="1150" r:id="rId26"/>
    <p:sldId id="1151" r:id="rId27"/>
    <p:sldId id="1152" r:id="rId28"/>
    <p:sldId id="1153" r:id="rId29"/>
    <p:sldId id="1154" r:id="rId30"/>
    <p:sldId id="1155" r:id="rId31"/>
    <p:sldId id="1156" r:id="rId32"/>
    <p:sldId id="1157" r:id="rId33"/>
    <p:sldId id="1158" r:id="rId34"/>
    <p:sldId id="1159" r:id="rId35"/>
    <p:sldId id="1160" r:id="rId36"/>
    <p:sldId id="1161" r:id="rId37"/>
    <p:sldId id="1162" r:id="rId38"/>
    <p:sldId id="1163" r:id="rId39"/>
    <p:sldId id="1164" r:id="rId40"/>
    <p:sldId id="1165" r:id="rId41"/>
    <p:sldId id="1166" r:id="rId42"/>
    <p:sldId id="1167" r:id="rId43"/>
    <p:sldId id="378" r:id="rId44"/>
  </p:sldIdLst>
  <p:sldSz cx="9144000" cy="6858000" type="screen4x3"/>
  <p:notesSz cx="7010400" cy="9296400"/>
  <p:defaultTextStyle>
    <a:defPPr>
      <a:defRPr lang="es-CO"/>
    </a:defPPr>
    <a:lvl1pPr marL="0" algn="l" defTabSz="912805" rtl="0" eaLnBrk="1" latinLnBrk="0" hangingPunct="1">
      <a:defRPr sz="1800" kern="1200">
        <a:solidFill>
          <a:schemeClr val="tx1"/>
        </a:solidFill>
        <a:latin typeface="+mn-lt"/>
        <a:ea typeface="+mn-ea"/>
        <a:cs typeface="+mn-cs"/>
      </a:defRPr>
    </a:lvl1pPr>
    <a:lvl2pPr marL="456417" algn="l" defTabSz="912805" rtl="0" eaLnBrk="1" latinLnBrk="0" hangingPunct="1">
      <a:defRPr sz="1800" kern="1200">
        <a:solidFill>
          <a:schemeClr val="tx1"/>
        </a:solidFill>
        <a:latin typeface="+mn-lt"/>
        <a:ea typeface="+mn-ea"/>
        <a:cs typeface="+mn-cs"/>
      </a:defRPr>
    </a:lvl2pPr>
    <a:lvl3pPr marL="912805" algn="l" defTabSz="912805" rtl="0" eaLnBrk="1" latinLnBrk="0" hangingPunct="1">
      <a:defRPr sz="1800" kern="1200">
        <a:solidFill>
          <a:schemeClr val="tx1"/>
        </a:solidFill>
        <a:latin typeface="+mn-lt"/>
        <a:ea typeface="+mn-ea"/>
        <a:cs typeface="+mn-cs"/>
      </a:defRPr>
    </a:lvl3pPr>
    <a:lvl4pPr marL="1369201" algn="l" defTabSz="912805" rtl="0" eaLnBrk="1" latinLnBrk="0" hangingPunct="1">
      <a:defRPr sz="1800" kern="1200">
        <a:solidFill>
          <a:schemeClr val="tx1"/>
        </a:solidFill>
        <a:latin typeface="+mn-lt"/>
        <a:ea typeface="+mn-ea"/>
        <a:cs typeface="+mn-cs"/>
      </a:defRPr>
    </a:lvl4pPr>
    <a:lvl5pPr marL="1825600" algn="l" defTabSz="912805" rtl="0" eaLnBrk="1" latinLnBrk="0" hangingPunct="1">
      <a:defRPr sz="1800" kern="1200">
        <a:solidFill>
          <a:schemeClr val="tx1"/>
        </a:solidFill>
        <a:latin typeface="+mn-lt"/>
        <a:ea typeface="+mn-ea"/>
        <a:cs typeface="+mn-cs"/>
      </a:defRPr>
    </a:lvl5pPr>
    <a:lvl6pPr marL="2282017" algn="l" defTabSz="912805" rtl="0" eaLnBrk="1" latinLnBrk="0" hangingPunct="1">
      <a:defRPr sz="1800" kern="1200">
        <a:solidFill>
          <a:schemeClr val="tx1"/>
        </a:solidFill>
        <a:latin typeface="+mn-lt"/>
        <a:ea typeface="+mn-ea"/>
        <a:cs typeface="+mn-cs"/>
      </a:defRPr>
    </a:lvl6pPr>
    <a:lvl7pPr marL="2738406" algn="l" defTabSz="912805" rtl="0" eaLnBrk="1" latinLnBrk="0" hangingPunct="1">
      <a:defRPr sz="1800" kern="1200">
        <a:solidFill>
          <a:schemeClr val="tx1"/>
        </a:solidFill>
        <a:latin typeface="+mn-lt"/>
        <a:ea typeface="+mn-ea"/>
        <a:cs typeface="+mn-cs"/>
      </a:defRPr>
    </a:lvl7pPr>
    <a:lvl8pPr marL="3194802" algn="l" defTabSz="912805" rtl="0" eaLnBrk="1" latinLnBrk="0" hangingPunct="1">
      <a:defRPr sz="1800" kern="1200">
        <a:solidFill>
          <a:schemeClr val="tx1"/>
        </a:solidFill>
        <a:latin typeface="+mn-lt"/>
        <a:ea typeface="+mn-ea"/>
        <a:cs typeface="+mn-cs"/>
      </a:defRPr>
    </a:lvl8pPr>
    <a:lvl9pPr marL="3651200" algn="l" defTabSz="912805"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taly Alvarez" initials="NA"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4" autoAdjust="0"/>
    <p:restoredTop sz="94434" autoAdjust="0"/>
  </p:normalViewPr>
  <p:slideViewPr>
    <p:cSldViewPr>
      <p:cViewPr varScale="1">
        <p:scale>
          <a:sx n="87" d="100"/>
          <a:sy n="87" d="100"/>
        </p:scale>
        <p:origin x="112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handoutMaster" Target="handoutMasters/handoutMaster1.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CO"/>
          </a:p>
        </p:txBody>
      </p:sp>
      <p:sp>
        <p:nvSpPr>
          <p:cNvPr id="3" name="2 Marcador de fecha"/>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B27ED43-42A3-4721-8237-A7C4AC3EE753}" type="datetimeFigureOut">
              <a:rPr lang="es-CO" smtClean="0"/>
              <a:t>05/02/2018</a:t>
            </a:fld>
            <a:endParaRPr lang="es-CO"/>
          </a:p>
        </p:txBody>
      </p:sp>
      <p:sp>
        <p:nvSpPr>
          <p:cNvPr id="4" name="3 Marcador de pie de página"/>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s-CO"/>
          </a:p>
        </p:txBody>
      </p:sp>
      <p:sp>
        <p:nvSpPr>
          <p:cNvPr id="5" name="4 Marcador de número de diapositiva"/>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87ABA800-714E-4766-B938-9A7C8AAD8974}" type="slidenum">
              <a:rPr lang="es-CO" smtClean="0"/>
              <a:t>‹Nº›</a:t>
            </a:fld>
            <a:endParaRPr lang="es-CO"/>
          </a:p>
        </p:txBody>
      </p:sp>
    </p:spTree>
    <p:extLst>
      <p:ext uri="{BB962C8B-B14F-4D97-AF65-F5344CB8AC3E}">
        <p14:creationId xmlns:p14="http://schemas.microsoft.com/office/powerpoint/2010/main" val="19752587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s-CO"/>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4F46043D-F04A-4BA0-B52D-7BDE83DCF598}" type="datetimeFigureOut">
              <a:rPr lang="es-CO" smtClean="0"/>
              <a:t>05/02/2018</a:t>
            </a:fld>
            <a:endParaRPr lang="es-CO"/>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s-CO"/>
          </a:p>
        </p:txBody>
      </p:sp>
      <p:sp>
        <p:nvSpPr>
          <p:cNvPr id="5" name="Notes Placeholder 4"/>
          <p:cNvSpPr>
            <a:spLocks noGrp="1"/>
          </p:cNvSpPr>
          <p:nvPr>
            <p:ph type="body" sz="quarter" idx="3"/>
          </p:nvPr>
        </p:nvSpPr>
        <p:spPr>
          <a:xfrm>
            <a:off x="701040" y="4473892"/>
            <a:ext cx="5608320" cy="3660459"/>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CO"/>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DFDF4F6-A2AB-47C7-8110-FBEE347C84B7}" type="slidenum">
              <a:rPr lang="es-CO" smtClean="0"/>
              <a:t>‹Nº›</a:t>
            </a:fld>
            <a:endParaRPr lang="es-CO"/>
          </a:p>
        </p:txBody>
      </p:sp>
    </p:spTree>
    <p:extLst>
      <p:ext uri="{BB962C8B-B14F-4D97-AF65-F5344CB8AC3E}">
        <p14:creationId xmlns:p14="http://schemas.microsoft.com/office/powerpoint/2010/main" val="116625284"/>
      </p:ext>
    </p:extLst>
  </p:cSld>
  <p:clrMap bg1="lt1" tx1="dk1" bg2="lt2" tx2="dk2" accent1="accent1" accent2="accent2" accent3="accent3" accent4="accent4" accent5="accent5" accent6="accent6" hlink="hlink" folHlink="folHlink"/>
  <p:notesStyle>
    <a:lvl1pPr marL="0" algn="l" defTabSz="912805" rtl="0" eaLnBrk="1" latinLnBrk="0" hangingPunct="1">
      <a:defRPr sz="1200" kern="1200">
        <a:solidFill>
          <a:schemeClr val="tx1"/>
        </a:solidFill>
        <a:latin typeface="+mn-lt"/>
        <a:ea typeface="+mn-ea"/>
        <a:cs typeface="+mn-cs"/>
      </a:defRPr>
    </a:lvl1pPr>
    <a:lvl2pPr marL="456417" algn="l" defTabSz="912805" rtl="0" eaLnBrk="1" latinLnBrk="0" hangingPunct="1">
      <a:defRPr sz="1200" kern="1200">
        <a:solidFill>
          <a:schemeClr val="tx1"/>
        </a:solidFill>
        <a:latin typeface="+mn-lt"/>
        <a:ea typeface="+mn-ea"/>
        <a:cs typeface="+mn-cs"/>
      </a:defRPr>
    </a:lvl2pPr>
    <a:lvl3pPr marL="912805" algn="l" defTabSz="912805" rtl="0" eaLnBrk="1" latinLnBrk="0" hangingPunct="1">
      <a:defRPr sz="1200" kern="1200">
        <a:solidFill>
          <a:schemeClr val="tx1"/>
        </a:solidFill>
        <a:latin typeface="+mn-lt"/>
        <a:ea typeface="+mn-ea"/>
        <a:cs typeface="+mn-cs"/>
      </a:defRPr>
    </a:lvl3pPr>
    <a:lvl4pPr marL="1369201" algn="l" defTabSz="912805" rtl="0" eaLnBrk="1" latinLnBrk="0" hangingPunct="1">
      <a:defRPr sz="1200" kern="1200">
        <a:solidFill>
          <a:schemeClr val="tx1"/>
        </a:solidFill>
        <a:latin typeface="+mn-lt"/>
        <a:ea typeface="+mn-ea"/>
        <a:cs typeface="+mn-cs"/>
      </a:defRPr>
    </a:lvl4pPr>
    <a:lvl5pPr marL="1825600" algn="l" defTabSz="912805" rtl="0" eaLnBrk="1" latinLnBrk="0" hangingPunct="1">
      <a:defRPr sz="1200" kern="1200">
        <a:solidFill>
          <a:schemeClr val="tx1"/>
        </a:solidFill>
        <a:latin typeface="+mn-lt"/>
        <a:ea typeface="+mn-ea"/>
        <a:cs typeface="+mn-cs"/>
      </a:defRPr>
    </a:lvl5pPr>
    <a:lvl6pPr marL="2282017" algn="l" defTabSz="912805" rtl="0" eaLnBrk="1" latinLnBrk="0" hangingPunct="1">
      <a:defRPr sz="1200" kern="1200">
        <a:solidFill>
          <a:schemeClr val="tx1"/>
        </a:solidFill>
        <a:latin typeface="+mn-lt"/>
        <a:ea typeface="+mn-ea"/>
        <a:cs typeface="+mn-cs"/>
      </a:defRPr>
    </a:lvl6pPr>
    <a:lvl7pPr marL="2738406" algn="l" defTabSz="912805" rtl="0" eaLnBrk="1" latinLnBrk="0" hangingPunct="1">
      <a:defRPr sz="1200" kern="1200">
        <a:solidFill>
          <a:schemeClr val="tx1"/>
        </a:solidFill>
        <a:latin typeface="+mn-lt"/>
        <a:ea typeface="+mn-ea"/>
        <a:cs typeface="+mn-cs"/>
      </a:defRPr>
    </a:lvl7pPr>
    <a:lvl8pPr marL="3194802" algn="l" defTabSz="912805" rtl="0" eaLnBrk="1" latinLnBrk="0" hangingPunct="1">
      <a:defRPr sz="1200" kern="1200">
        <a:solidFill>
          <a:schemeClr val="tx1"/>
        </a:solidFill>
        <a:latin typeface="+mn-lt"/>
        <a:ea typeface="+mn-ea"/>
        <a:cs typeface="+mn-cs"/>
      </a:defRPr>
    </a:lvl8pPr>
    <a:lvl9pPr marL="3651200" algn="l" defTabSz="91280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1181100" y="696913"/>
            <a:ext cx="4648200" cy="3486150"/>
          </a:xfrm>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defTabSz="931774">
              <a:defRPr/>
            </a:pPr>
            <a:fld id="{217D8AC3-D9E5-4481-87AE-12C121A9B998}" type="slidenum">
              <a:rPr lang="es-ES" sz="1800" kern="0">
                <a:solidFill>
                  <a:sysClr val="windowText" lastClr="000000"/>
                </a:solidFill>
              </a:rPr>
              <a:pPr defTabSz="931774">
                <a:defRPr/>
              </a:pPr>
              <a:t>1</a:t>
            </a:fld>
            <a:endParaRPr lang="es-ES" sz="1800" kern="0">
              <a:solidFill>
                <a:sysClr val="windowText" lastClr="000000"/>
              </a:solidFill>
            </a:endParaRPr>
          </a:p>
        </p:txBody>
      </p:sp>
    </p:spTree>
    <p:extLst>
      <p:ext uri="{BB962C8B-B14F-4D97-AF65-F5344CB8AC3E}">
        <p14:creationId xmlns:p14="http://schemas.microsoft.com/office/powerpoint/2010/main" val="797450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1181100" y="696913"/>
            <a:ext cx="4648200" cy="3486150"/>
          </a:xfrm>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defTabSz="931774">
              <a:defRPr/>
            </a:pPr>
            <a:fld id="{217D8AC3-D9E5-4481-87AE-12C121A9B998}" type="slidenum">
              <a:rPr lang="es-ES" sz="1800" kern="0">
                <a:solidFill>
                  <a:sysClr val="windowText" lastClr="000000"/>
                </a:solidFill>
              </a:rPr>
              <a:pPr defTabSz="931774">
                <a:defRPr/>
              </a:pPr>
              <a:t>2</a:t>
            </a:fld>
            <a:endParaRPr lang="es-ES" sz="1800" kern="0">
              <a:solidFill>
                <a:sysClr val="windowText" lastClr="000000"/>
              </a:solidFill>
            </a:endParaRPr>
          </a:p>
        </p:txBody>
      </p:sp>
    </p:spTree>
    <p:extLst>
      <p:ext uri="{BB962C8B-B14F-4D97-AF65-F5344CB8AC3E}">
        <p14:creationId xmlns:p14="http://schemas.microsoft.com/office/powerpoint/2010/main" val="797450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414463" y="1162050"/>
            <a:ext cx="4181475" cy="3136900"/>
          </a:xfrm>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4DFDF4F6-A2AB-47C7-8110-FBEE347C84B7}" type="slidenum">
              <a:rPr lang="es-CO" smtClean="0"/>
              <a:t>41</a:t>
            </a:fld>
            <a:endParaRPr lang="es-CO"/>
          </a:p>
        </p:txBody>
      </p:sp>
    </p:spTree>
    <p:extLst>
      <p:ext uri="{BB962C8B-B14F-4D97-AF65-F5344CB8AC3E}">
        <p14:creationId xmlns:p14="http://schemas.microsoft.com/office/powerpoint/2010/main" val="4245062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1" y="2130638"/>
            <a:ext cx="7772400" cy="1470025"/>
          </a:xfrm>
        </p:spPr>
        <p:txBody>
          <a:bodyPr/>
          <a:lstStyle/>
          <a:p>
            <a:r>
              <a:rPr lang="es-ES"/>
              <a:t>Haga clic para modificar el estilo de título del patrón</a:t>
            </a:r>
            <a:endParaRPr lang="es-CO"/>
          </a:p>
        </p:txBody>
      </p:sp>
      <p:sp>
        <p:nvSpPr>
          <p:cNvPr id="3" name="2 Subtítulo"/>
          <p:cNvSpPr>
            <a:spLocks noGrp="1"/>
          </p:cNvSpPr>
          <p:nvPr>
            <p:ph type="subTitle" idx="1"/>
          </p:nvPr>
        </p:nvSpPr>
        <p:spPr>
          <a:xfrm>
            <a:off x="1371693" y="3886210"/>
            <a:ext cx="6400801" cy="1752600"/>
          </a:xfrm>
        </p:spPr>
        <p:txBody>
          <a:bodyPr/>
          <a:lstStyle>
            <a:lvl1pPr marL="0" indent="0" algn="ctr">
              <a:buNone/>
              <a:defRPr>
                <a:solidFill>
                  <a:schemeClr val="tx1">
                    <a:tint val="75000"/>
                  </a:schemeClr>
                </a:solidFill>
              </a:defRPr>
            </a:lvl1pPr>
            <a:lvl2pPr marL="456417" indent="0" algn="ctr">
              <a:buNone/>
              <a:defRPr>
                <a:solidFill>
                  <a:schemeClr val="tx1">
                    <a:tint val="75000"/>
                  </a:schemeClr>
                </a:solidFill>
              </a:defRPr>
            </a:lvl2pPr>
            <a:lvl3pPr marL="912805" indent="0" algn="ctr">
              <a:buNone/>
              <a:defRPr>
                <a:solidFill>
                  <a:schemeClr val="tx1">
                    <a:tint val="75000"/>
                  </a:schemeClr>
                </a:solidFill>
              </a:defRPr>
            </a:lvl3pPr>
            <a:lvl4pPr marL="1369201" indent="0" algn="ctr">
              <a:buNone/>
              <a:defRPr>
                <a:solidFill>
                  <a:schemeClr val="tx1">
                    <a:tint val="75000"/>
                  </a:schemeClr>
                </a:solidFill>
              </a:defRPr>
            </a:lvl4pPr>
            <a:lvl5pPr marL="1825600" indent="0" algn="ctr">
              <a:buNone/>
              <a:defRPr>
                <a:solidFill>
                  <a:schemeClr val="tx1">
                    <a:tint val="75000"/>
                  </a:schemeClr>
                </a:solidFill>
              </a:defRPr>
            </a:lvl5pPr>
            <a:lvl6pPr marL="2282017" indent="0" algn="ctr">
              <a:buNone/>
              <a:defRPr>
                <a:solidFill>
                  <a:schemeClr val="tx1">
                    <a:tint val="75000"/>
                  </a:schemeClr>
                </a:solidFill>
              </a:defRPr>
            </a:lvl6pPr>
            <a:lvl7pPr marL="2738406" indent="0" algn="ctr">
              <a:buNone/>
              <a:defRPr>
                <a:solidFill>
                  <a:schemeClr val="tx1">
                    <a:tint val="75000"/>
                  </a:schemeClr>
                </a:solidFill>
              </a:defRPr>
            </a:lvl7pPr>
            <a:lvl8pPr marL="3194802" indent="0" algn="ctr">
              <a:buNone/>
              <a:defRPr>
                <a:solidFill>
                  <a:schemeClr val="tx1">
                    <a:tint val="75000"/>
                  </a:schemeClr>
                </a:solidFill>
              </a:defRPr>
            </a:lvl8pPr>
            <a:lvl9pPr marL="3651200" indent="0" algn="ctr">
              <a:buNone/>
              <a:defRPr>
                <a:solidFill>
                  <a:schemeClr val="tx1">
                    <a:tint val="75000"/>
                  </a:schemeClr>
                </a:solidFill>
              </a:defRPr>
            </a:lvl9pPr>
          </a:lstStyle>
          <a:p>
            <a:r>
              <a:rPr lang="es-ES"/>
              <a:t>Haga clic para modificar el estilo de subtítulo del patrón</a:t>
            </a:r>
            <a:endParaRPr lang="es-CO"/>
          </a:p>
        </p:txBody>
      </p:sp>
      <p:sp>
        <p:nvSpPr>
          <p:cNvPr id="4" name="3 Marcador de fecha"/>
          <p:cNvSpPr>
            <a:spLocks noGrp="1"/>
          </p:cNvSpPr>
          <p:nvPr>
            <p:ph type="dt" sz="half" idx="10"/>
          </p:nvPr>
        </p:nvSpPr>
        <p:spPr/>
        <p:txBody>
          <a:bodyPr/>
          <a:lstStyle/>
          <a:p>
            <a:fld id="{31E784B0-3DF0-44F9-A58B-1D20BCDE918D}" type="datetimeFigureOut">
              <a:rPr lang="es-CO" smtClean="0"/>
              <a:pPr/>
              <a:t>05/02/2018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20FE409-A9AD-4948-B96D-33C45A887FC6}" type="slidenum">
              <a:rPr lang="es-CO" smtClean="0"/>
              <a:pPr/>
              <a:t>‹Nº›</a:t>
            </a:fld>
            <a:endParaRPr lang="es-CO"/>
          </a:p>
        </p:txBody>
      </p:sp>
    </p:spTree>
    <p:extLst>
      <p:ext uri="{BB962C8B-B14F-4D97-AF65-F5344CB8AC3E}">
        <p14:creationId xmlns:p14="http://schemas.microsoft.com/office/powerpoint/2010/main" val="3689499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p:txBody>
          <a:bodyPr/>
          <a:lstStyle/>
          <a:p>
            <a:fld id="{31E784B0-3DF0-44F9-A58B-1D20BCDE918D}" type="datetimeFigureOut">
              <a:rPr lang="es-CO" smtClean="0"/>
              <a:pPr/>
              <a:t>05/02/2018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20FE409-A9AD-4948-B96D-33C45A887FC6}" type="slidenum">
              <a:rPr lang="es-CO" smtClean="0"/>
              <a:pPr/>
              <a:t>‹Nº›</a:t>
            </a:fld>
            <a:endParaRPr lang="es-CO"/>
          </a:p>
        </p:txBody>
      </p:sp>
    </p:spTree>
    <p:extLst>
      <p:ext uri="{BB962C8B-B14F-4D97-AF65-F5344CB8AC3E}">
        <p14:creationId xmlns:p14="http://schemas.microsoft.com/office/powerpoint/2010/main" val="1113266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1" y="274688"/>
            <a:ext cx="2057400" cy="5851526"/>
          </a:xfrm>
        </p:spPr>
        <p:txBody>
          <a:bodyPr vert="eaVert"/>
          <a:lstStyle/>
          <a:p>
            <a:r>
              <a:rPr lang="es-ES"/>
              <a:t>Haga clic para modificar el estilo de título del patrón</a:t>
            </a:r>
            <a:endParaRPr lang="es-CO"/>
          </a:p>
        </p:txBody>
      </p:sp>
      <p:sp>
        <p:nvSpPr>
          <p:cNvPr id="3" name="2 Marcador de texto vertical"/>
          <p:cNvSpPr>
            <a:spLocks noGrp="1"/>
          </p:cNvSpPr>
          <p:nvPr>
            <p:ph type="body" orient="vert" idx="1"/>
          </p:nvPr>
        </p:nvSpPr>
        <p:spPr>
          <a:xfrm>
            <a:off x="457229" y="274688"/>
            <a:ext cx="6019799" cy="5851526"/>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p:txBody>
          <a:bodyPr/>
          <a:lstStyle/>
          <a:p>
            <a:fld id="{31E784B0-3DF0-44F9-A58B-1D20BCDE918D}" type="datetimeFigureOut">
              <a:rPr lang="es-CO" smtClean="0"/>
              <a:pPr/>
              <a:t>05/02/2018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20FE409-A9AD-4948-B96D-33C45A887FC6}" type="slidenum">
              <a:rPr lang="es-CO" smtClean="0"/>
              <a:pPr/>
              <a:t>‹Nº›</a:t>
            </a:fld>
            <a:endParaRPr lang="es-CO"/>
          </a:p>
        </p:txBody>
      </p:sp>
    </p:spTree>
    <p:extLst>
      <p:ext uri="{BB962C8B-B14F-4D97-AF65-F5344CB8AC3E}">
        <p14:creationId xmlns:p14="http://schemas.microsoft.com/office/powerpoint/2010/main" val="19670409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933D7D9D-556A-45B4-BE45-26F87E4433C0}" type="datetimeFigureOut">
              <a:rPr lang="es-MX" smtClean="0">
                <a:solidFill>
                  <a:prstClr val="black">
                    <a:tint val="75000"/>
                  </a:prstClr>
                </a:solidFill>
              </a:rPr>
              <a:pPr/>
              <a:t>05/02/2018</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14D399B6-4729-43BB-9E4C-670BD4959ADD}"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379365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33D7D9D-556A-45B4-BE45-26F87E4433C0}" type="datetimeFigureOut">
              <a:rPr lang="es-MX" smtClean="0">
                <a:solidFill>
                  <a:prstClr val="black">
                    <a:tint val="75000"/>
                  </a:prstClr>
                </a:solidFill>
              </a:rPr>
              <a:pPr/>
              <a:t>05/02/2018</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14D399B6-4729-43BB-9E4C-670BD4959ADD}"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4933724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33D7D9D-556A-45B4-BE45-26F87E4433C0}" type="datetimeFigureOut">
              <a:rPr lang="es-MX" smtClean="0">
                <a:solidFill>
                  <a:prstClr val="black">
                    <a:tint val="75000"/>
                  </a:prstClr>
                </a:solidFill>
              </a:rPr>
              <a:pPr/>
              <a:t>05/02/2018</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14D399B6-4729-43BB-9E4C-670BD4959ADD}"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2212620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933D7D9D-556A-45B4-BE45-26F87E4433C0}" type="datetimeFigureOut">
              <a:rPr lang="es-MX" smtClean="0">
                <a:solidFill>
                  <a:prstClr val="black">
                    <a:tint val="75000"/>
                  </a:prstClr>
                </a:solidFill>
              </a:rPr>
              <a:pPr/>
              <a:t>05/02/2018</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14D399B6-4729-43BB-9E4C-670BD4959ADD}"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5342375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933D7D9D-556A-45B4-BE45-26F87E4433C0}" type="datetimeFigureOut">
              <a:rPr lang="es-MX" smtClean="0">
                <a:solidFill>
                  <a:prstClr val="black">
                    <a:tint val="75000"/>
                  </a:prstClr>
                </a:solidFill>
              </a:rPr>
              <a:pPr/>
              <a:t>05/02/2018</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14D399B6-4729-43BB-9E4C-670BD4959ADD}"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295959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933D7D9D-556A-45B4-BE45-26F87E4433C0}" type="datetimeFigureOut">
              <a:rPr lang="es-MX" smtClean="0">
                <a:solidFill>
                  <a:prstClr val="black">
                    <a:tint val="75000"/>
                  </a:prstClr>
                </a:solidFill>
              </a:rPr>
              <a:pPr/>
              <a:t>05/02/2018</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14D399B6-4729-43BB-9E4C-670BD4959ADD}"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0467105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33D7D9D-556A-45B4-BE45-26F87E4433C0}" type="datetimeFigureOut">
              <a:rPr lang="es-MX" smtClean="0">
                <a:solidFill>
                  <a:prstClr val="black">
                    <a:tint val="75000"/>
                  </a:prstClr>
                </a:solidFill>
              </a:rPr>
              <a:pPr/>
              <a:t>05/02/2018</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14D399B6-4729-43BB-9E4C-670BD4959ADD}"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2566286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33D7D9D-556A-45B4-BE45-26F87E4433C0}" type="datetimeFigureOut">
              <a:rPr lang="es-MX" smtClean="0">
                <a:solidFill>
                  <a:prstClr val="black">
                    <a:tint val="75000"/>
                  </a:prstClr>
                </a:solidFill>
              </a:rPr>
              <a:pPr/>
              <a:t>05/02/2018</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14D399B6-4729-43BB-9E4C-670BD4959ADD}"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457507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p:txBody>
          <a:bodyPr/>
          <a:lstStyle/>
          <a:p>
            <a:fld id="{31E784B0-3DF0-44F9-A58B-1D20BCDE918D}" type="datetimeFigureOut">
              <a:rPr lang="es-CO" smtClean="0"/>
              <a:pPr/>
              <a:t>05/02/2018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20FE409-A9AD-4948-B96D-33C45A887FC6}" type="slidenum">
              <a:rPr lang="es-CO" smtClean="0"/>
              <a:pPr/>
              <a:t>‹Nº›</a:t>
            </a:fld>
            <a:endParaRPr lang="es-CO"/>
          </a:p>
        </p:txBody>
      </p:sp>
    </p:spTree>
    <p:extLst>
      <p:ext uri="{BB962C8B-B14F-4D97-AF65-F5344CB8AC3E}">
        <p14:creationId xmlns:p14="http://schemas.microsoft.com/office/powerpoint/2010/main" val="32134913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33D7D9D-556A-45B4-BE45-26F87E4433C0}" type="datetimeFigureOut">
              <a:rPr lang="es-MX" smtClean="0">
                <a:solidFill>
                  <a:prstClr val="black">
                    <a:tint val="75000"/>
                  </a:prstClr>
                </a:solidFill>
              </a:rPr>
              <a:pPr/>
              <a:t>05/02/2018</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14D399B6-4729-43BB-9E4C-670BD4959ADD}"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6248362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33D7D9D-556A-45B4-BE45-26F87E4433C0}" type="datetimeFigureOut">
              <a:rPr lang="es-MX" smtClean="0">
                <a:solidFill>
                  <a:prstClr val="black">
                    <a:tint val="75000"/>
                  </a:prstClr>
                </a:solidFill>
              </a:rPr>
              <a:pPr/>
              <a:t>05/02/2018</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14D399B6-4729-43BB-9E4C-670BD4959ADD}"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0584504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33D7D9D-556A-45B4-BE45-26F87E4433C0}" type="datetimeFigureOut">
              <a:rPr lang="es-MX" smtClean="0">
                <a:solidFill>
                  <a:prstClr val="black">
                    <a:tint val="75000"/>
                  </a:prstClr>
                </a:solidFill>
              </a:rPr>
              <a:pPr/>
              <a:t>05/02/2018</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14D399B6-4729-43BB-9E4C-670BD4959ADD}"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3112687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a:xfrm>
            <a:off x="468313" y="6448425"/>
            <a:ext cx="2133600" cy="365125"/>
          </a:xfrm>
          <a:prstGeom prst="rect">
            <a:avLst/>
          </a:prstGeom>
        </p:spPr>
        <p:txBody>
          <a:bodyPr/>
          <a:lstStyle>
            <a:lvl1pPr fontAlgn="auto">
              <a:spcBef>
                <a:spcPts val="0"/>
              </a:spcBef>
              <a:spcAft>
                <a:spcPts val="0"/>
              </a:spcAft>
              <a:defRPr>
                <a:latin typeface="+mn-lt"/>
                <a:cs typeface="+mn-cs"/>
              </a:defRPr>
            </a:lvl1pPr>
          </a:lstStyle>
          <a:p>
            <a:pPr defTabSz="914400">
              <a:defRPr/>
            </a:pPr>
            <a:endParaRPr lang="es-CO">
              <a:solidFill>
                <a:prstClr val="black"/>
              </a:solidFill>
            </a:endParaRPr>
          </a:p>
        </p:txBody>
      </p:sp>
      <p:sp>
        <p:nvSpPr>
          <p:cNvPr id="5" name="4 Marcador de pie de página"/>
          <p:cNvSpPr>
            <a:spLocks noGrp="1"/>
          </p:cNvSpPr>
          <p:nvPr>
            <p:ph type="ftr" sz="quarter" idx="11"/>
          </p:nvPr>
        </p:nvSpPr>
        <p:spPr/>
        <p:txBody>
          <a:bodyPr/>
          <a:lstStyle>
            <a:lvl1pPr>
              <a:defRPr/>
            </a:lvl1pPr>
          </a:lstStyle>
          <a:p>
            <a:pPr>
              <a:defRPr/>
            </a:pPr>
            <a:r>
              <a:rPr lang="es-ES" smtClean="0">
                <a:solidFill>
                  <a:prstClr val="black">
                    <a:tint val="75000"/>
                  </a:prstClr>
                </a:solidFill>
              </a:rPr>
              <a:t>Estado Actual y Avances - 8 enero de 2016</a:t>
            </a:r>
            <a:endParaRPr lang="es-CO">
              <a:solidFill>
                <a:prstClr val="black">
                  <a:tint val="75000"/>
                </a:prstClr>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E3E6BE22-C1EB-450E-B1A6-894022A93431}" type="slidenum">
              <a:rPr lang="es-CO">
                <a:solidFill>
                  <a:prstClr val="black">
                    <a:tint val="75000"/>
                  </a:prstClr>
                </a:solidFill>
              </a:rPr>
              <a:pPr>
                <a:defRPr/>
              </a:pPr>
              <a:t>‹Nº›</a:t>
            </a:fld>
            <a:endParaRPr lang="es-CO">
              <a:solidFill>
                <a:prstClr val="black">
                  <a:tint val="75000"/>
                </a:prstClr>
              </a:solidFill>
            </a:endParaRPr>
          </a:p>
        </p:txBody>
      </p:sp>
    </p:spTree>
    <p:extLst>
      <p:ext uri="{BB962C8B-B14F-4D97-AF65-F5344CB8AC3E}">
        <p14:creationId xmlns:p14="http://schemas.microsoft.com/office/powerpoint/2010/main" val="375090853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93"/>
            <a:ext cx="7772400" cy="1362074"/>
          </a:xfrm>
        </p:spPr>
        <p:txBody>
          <a:bodyPr anchor="t"/>
          <a:lstStyle>
            <a:lvl1pPr algn="l">
              <a:defRPr sz="4100" b="1" cap="all"/>
            </a:lvl1pPr>
          </a:lstStyle>
          <a:p>
            <a:r>
              <a:rPr lang="es-ES"/>
              <a:t>Haga clic para modificar el estilo de título del patrón</a:t>
            </a:r>
            <a:endParaRPr lang="es-CO"/>
          </a:p>
        </p:txBody>
      </p:sp>
      <p:sp>
        <p:nvSpPr>
          <p:cNvPr id="3" name="2 Marcador de texto"/>
          <p:cNvSpPr>
            <a:spLocks noGrp="1"/>
          </p:cNvSpPr>
          <p:nvPr>
            <p:ph type="body" idx="1"/>
          </p:nvPr>
        </p:nvSpPr>
        <p:spPr>
          <a:xfrm>
            <a:off x="722313" y="2906722"/>
            <a:ext cx="7772400" cy="1500187"/>
          </a:xfrm>
        </p:spPr>
        <p:txBody>
          <a:bodyPr anchor="b"/>
          <a:lstStyle>
            <a:lvl1pPr marL="0" indent="0">
              <a:buNone/>
              <a:defRPr sz="2000">
                <a:solidFill>
                  <a:schemeClr val="tx1">
                    <a:tint val="75000"/>
                  </a:schemeClr>
                </a:solidFill>
              </a:defRPr>
            </a:lvl1pPr>
            <a:lvl2pPr marL="456417" indent="0">
              <a:buNone/>
              <a:defRPr sz="1800">
                <a:solidFill>
                  <a:schemeClr val="tx1">
                    <a:tint val="75000"/>
                  </a:schemeClr>
                </a:solidFill>
              </a:defRPr>
            </a:lvl2pPr>
            <a:lvl3pPr marL="912805" indent="0">
              <a:buNone/>
              <a:defRPr sz="1600">
                <a:solidFill>
                  <a:schemeClr val="tx1">
                    <a:tint val="75000"/>
                  </a:schemeClr>
                </a:solidFill>
              </a:defRPr>
            </a:lvl3pPr>
            <a:lvl4pPr marL="1369201" indent="0">
              <a:buNone/>
              <a:defRPr sz="1400">
                <a:solidFill>
                  <a:schemeClr val="tx1">
                    <a:tint val="75000"/>
                  </a:schemeClr>
                </a:solidFill>
              </a:defRPr>
            </a:lvl4pPr>
            <a:lvl5pPr marL="1825600" indent="0">
              <a:buNone/>
              <a:defRPr sz="1400">
                <a:solidFill>
                  <a:schemeClr val="tx1">
                    <a:tint val="75000"/>
                  </a:schemeClr>
                </a:solidFill>
              </a:defRPr>
            </a:lvl5pPr>
            <a:lvl6pPr marL="2282017" indent="0">
              <a:buNone/>
              <a:defRPr sz="1400">
                <a:solidFill>
                  <a:schemeClr val="tx1">
                    <a:tint val="75000"/>
                  </a:schemeClr>
                </a:solidFill>
              </a:defRPr>
            </a:lvl6pPr>
            <a:lvl7pPr marL="2738406" indent="0">
              <a:buNone/>
              <a:defRPr sz="1400">
                <a:solidFill>
                  <a:schemeClr val="tx1">
                    <a:tint val="75000"/>
                  </a:schemeClr>
                </a:solidFill>
              </a:defRPr>
            </a:lvl7pPr>
            <a:lvl8pPr marL="3194802" indent="0">
              <a:buNone/>
              <a:defRPr sz="1400">
                <a:solidFill>
                  <a:schemeClr val="tx1">
                    <a:tint val="75000"/>
                  </a:schemeClr>
                </a:solidFill>
              </a:defRPr>
            </a:lvl8pPr>
            <a:lvl9pPr marL="36512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31E784B0-3DF0-44F9-A58B-1D20BCDE918D}" type="datetimeFigureOut">
              <a:rPr lang="es-CO" smtClean="0"/>
              <a:pPr/>
              <a:t>05/02/2018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20FE409-A9AD-4948-B96D-33C45A887FC6}" type="slidenum">
              <a:rPr lang="es-CO" smtClean="0"/>
              <a:pPr/>
              <a:t>‹Nº›</a:t>
            </a:fld>
            <a:endParaRPr lang="es-CO"/>
          </a:p>
        </p:txBody>
      </p:sp>
    </p:spTree>
    <p:extLst>
      <p:ext uri="{BB962C8B-B14F-4D97-AF65-F5344CB8AC3E}">
        <p14:creationId xmlns:p14="http://schemas.microsoft.com/office/powerpoint/2010/main" val="2103249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contenido"/>
          <p:cNvSpPr>
            <a:spLocks noGrp="1"/>
          </p:cNvSpPr>
          <p:nvPr>
            <p:ph sz="half" idx="1"/>
          </p:nvPr>
        </p:nvSpPr>
        <p:spPr>
          <a:xfrm>
            <a:off x="457200" y="1600208"/>
            <a:ext cx="4038600" cy="4525964"/>
          </a:xfrm>
        </p:spPr>
        <p:txBody>
          <a:bodyPr/>
          <a:lstStyle>
            <a:lvl1pPr>
              <a:defRPr sz="2800"/>
            </a:lvl1pPr>
            <a:lvl2pPr>
              <a:defRPr sz="25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contenido"/>
          <p:cNvSpPr>
            <a:spLocks noGrp="1"/>
          </p:cNvSpPr>
          <p:nvPr>
            <p:ph sz="half" idx="2"/>
          </p:nvPr>
        </p:nvSpPr>
        <p:spPr>
          <a:xfrm>
            <a:off x="4648200" y="1600208"/>
            <a:ext cx="4038600" cy="4525964"/>
          </a:xfrm>
        </p:spPr>
        <p:txBody>
          <a:bodyPr/>
          <a:lstStyle>
            <a:lvl1pPr>
              <a:defRPr sz="2800"/>
            </a:lvl1pPr>
            <a:lvl2pPr>
              <a:defRPr sz="25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fecha"/>
          <p:cNvSpPr>
            <a:spLocks noGrp="1"/>
          </p:cNvSpPr>
          <p:nvPr>
            <p:ph type="dt" sz="half" idx="10"/>
          </p:nvPr>
        </p:nvSpPr>
        <p:spPr/>
        <p:txBody>
          <a:bodyPr/>
          <a:lstStyle/>
          <a:p>
            <a:fld id="{31E784B0-3DF0-44F9-A58B-1D20BCDE918D}" type="datetimeFigureOut">
              <a:rPr lang="es-CO" smtClean="0"/>
              <a:pPr/>
              <a:t>05/02/2018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A20FE409-A9AD-4948-B96D-33C45A887FC6}" type="slidenum">
              <a:rPr lang="es-CO" smtClean="0"/>
              <a:pPr/>
              <a:t>‹Nº›</a:t>
            </a:fld>
            <a:endParaRPr lang="es-CO"/>
          </a:p>
        </p:txBody>
      </p:sp>
    </p:spTree>
    <p:extLst>
      <p:ext uri="{BB962C8B-B14F-4D97-AF65-F5344CB8AC3E}">
        <p14:creationId xmlns:p14="http://schemas.microsoft.com/office/powerpoint/2010/main" val="867187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500" b="1"/>
            </a:lvl1pPr>
            <a:lvl2pPr marL="456417" indent="0">
              <a:buNone/>
              <a:defRPr sz="2000" b="1"/>
            </a:lvl2pPr>
            <a:lvl3pPr marL="912805" indent="0">
              <a:buNone/>
              <a:defRPr sz="1800" b="1"/>
            </a:lvl3pPr>
            <a:lvl4pPr marL="1369201" indent="0">
              <a:buNone/>
              <a:defRPr sz="1600" b="1"/>
            </a:lvl4pPr>
            <a:lvl5pPr marL="1825600" indent="0">
              <a:buNone/>
              <a:defRPr sz="1600" b="1"/>
            </a:lvl5pPr>
            <a:lvl6pPr marL="2282017" indent="0">
              <a:buNone/>
              <a:defRPr sz="1600" b="1"/>
            </a:lvl6pPr>
            <a:lvl7pPr marL="2738406" indent="0">
              <a:buNone/>
              <a:defRPr sz="1600" b="1"/>
            </a:lvl7pPr>
            <a:lvl8pPr marL="3194802" indent="0">
              <a:buNone/>
              <a:defRPr sz="1600" b="1"/>
            </a:lvl8pPr>
            <a:lvl9pPr marL="36512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4"/>
            <a:ext cx="4040188" cy="3951288"/>
          </a:xfrm>
        </p:spPr>
        <p:txBody>
          <a:bodyPr/>
          <a:lstStyle>
            <a:lvl1pPr>
              <a:defRPr sz="25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texto"/>
          <p:cNvSpPr>
            <a:spLocks noGrp="1"/>
          </p:cNvSpPr>
          <p:nvPr>
            <p:ph type="body" sz="quarter" idx="3"/>
          </p:nvPr>
        </p:nvSpPr>
        <p:spPr>
          <a:xfrm>
            <a:off x="4645053" y="1535113"/>
            <a:ext cx="4041774" cy="639762"/>
          </a:xfrm>
        </p:spPr>
        <p:txBody>
          <a:bodyPr anchor="b"/>
          <a:lstStyle>
            <a:lvl1pPr marL="0" indent="0">
              <a:buNone/>
              <a:defRPr sz="2500" b="1"/>
            </a:lvl1pPr>
            <a:lvl2pPr marL="456417" indent="0">
              <a:buNone/>
              <a:defRPr sz="2000" b="1"/>
            </a:lvl2pPr>
            <a:lvl3pPr marL="912805" indent="0">
              <a:buNone/>
              <a:defRPr sz="1800" b="1"/>
            </a:lvl3pPr>
            <a:lvl4pPr marL="1369201" indent="0">
              <a:buNone/>
              <a:defRPr sz="1600" b="1"/>
            </a:lvl4pPr>
            <a:lvl5pPr marL="1825600" indent="0">
              <a:buNone/>
              <a:defRPr sz="1600" b="1"/>
            </a:lvl5pPr>
            <a:lvl6pPr marL="2282017" indent="0">
              <a:buNone/>
              <a:defRPr sz="1600" b="1"/>
            </a:lvl6pPr>
            <a:lvl7pPr marL="2738406" indent="0">
              <a:buNone/>
              <a:defRPr sz="1600" b="1"/>
            </a:lvl7pPr>
            <a:lvl8pPr marL="3194802" indent="0">
              <a:buNone/>
              <a:defRPr sz="1600" b="1"/>
            </a:lvl8pPr>
            <a:lvl9pPr marL="36512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53" y="2174874"/>
            <a:ext cx="4041774" cy="3951288"/>
          </a:xfrm>
        </p:spPr>
        <p:txBody>
          <a:bodyPr/>
          <a:lstStyle>
            <a:lvl1pPr>
              <a:defRPr sz="25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6 Marcador de fecha"/>
          <p:cNvSpPr>
            <a:spLocks noGrp="1"/>
          </p:cNvSpPr>
          <p:nvPr>
            <p:ph type="dt" sz="half" idx="10"/>
          </p:nvPr>
        </p:nvSpPr>
        <p:spPr/>
        <p:txBody>
          <a:bodyPr/>
          <a:lstStyle/>
          <a:p>
            <a:fld id="{31E784B0-3DF0-44F9-A58B-1D20BCDE918D}" type="datetimeFigureOut">
              <a:rPr lang="es-CO" smtClean="0"/>
              <a:pPr/>
              <a:t>05/02/2018</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A20FE409-A9AD-4948-B96D-33C45A887FC6}" type="slidenum">
              <a:rPr lang="es-CO" smtClean="0"/>
              <a:pPr/>
              <a:t>‹Nº›</a:t>
            </a:fld>
            <a:endParaRPr lang="es-CO"/>
          </a:p>
        </p:txBody>
      </p:sp>
    </p:spTree>
    <p:extLst>
      <p:ext uri="{BB962C8B-B14F-4D97-AF65-F5344CB8AC3E}">
        <p14:creationId xmlns:p14="http://schemas.microsoft.com/office/powerpoint/2010/main" val="2835808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O"/>
          </a:p>
        </p:txBody>
      </p:sp>
      <p:sp>
        <p:nvSpPr>
          <p:cNvPr id="3" name="2 Marcador de fecha"/>
          <p:cNvSpPr>
            <a:spLocks noGrp="1"/>
          </p:cNvSpPr>
          <p:nvPr>
            <p:ph type="dt" sz="half" idx="10"/>
          </p:nvPr>
        </p:nvSpPr>
        <p:spPr/>
        <p:txBody>
          <a:bodyPr/>
          <a:lstStyle/>
          <a:p>
            <a:fld id="{31E784B0-3DF0-44F9-A58B-1D20BCDE918D}" type="datetimeFigureOut">
              <a:rPr lang="es-CO" smtClean="0"/>
              <a:pPr/>
              <a:t>05/02/2018</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A20FE409-A9AD-4948-B96D-33C45A887FC6}" type="slidenum">
              <a:rPr lang="es-CO" smtClean="0"/>
              <a:pPr/>
              <a:t>‹Nº›</a:t>
            </a:fld>
            <a:endParaRPr lang="es-CO"/>
          </a:p>
        </p:txBody>
      </p:sp>
    </p:spTree>
    <p:extLst>
      <p:ext uri="{BB962C8B-B14F-4D97-AF65-F5344CB8AC3E}">
        <p14:creationId xmlns:p14="http://schemas.microsoft.com/office/powerpoint/2010/main" val="3269775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1E784B0-3DF0-44F9-A58B-1D20BCDE918D}" type="datetimeFigureOut">
              <a:rPr lang="es-CO" smtClean="0"/>
              <a:pPr/>
              <a:t>05/02/2018</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A20FE409-A9AD-4948-B96D-33C45A887FC6}" type="slidenum">
              <a:rPr lang="es-CO" smtClean="0"/>
              <a:pPr/>
              <a:t>‹Nº›</a:t>
            </a:fld>
            <a:endParaRPr lang="es-CO"/>
          </a:p>
        </p:txBody>
      </p:sp>
    </p:spTree>
    <p:extLst>
      <p:ext uri="{BB962C8B-B14F-4D97-AF65-F5344CB8AC3E}">
        <p14:creationId xmlns:p14="http://schemas.microsoft.com/office/powerpoint/2010/main" val="4175745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71" y="273049"/>
            <a:ext cx="3008313" cy="1162050"/>
          </a:xfrm>
        </p:spPr>
        <p:txBody>
          <a:bodyPr anchor="b"/>
          <a:lstStyle>
            <a:lvl1pPr algn="l">
              <a:defRPr sz="2000" b="1"/>
            </a:lvl1pPr>
          </a:lstStyle>
          <a:p>
            <a:r>
              <a:rPr lang="es-ES"/>
              <a:t>Haga clic para modificar el estilo de título del patrón</a:t>
            </a:r>
            <a:endParaRPr lang="es-CO"/>
          </a:p>
        </p:txBody>
      </p:sp>
      <p:sp>
        <p:nvSpPr>
          <p:cNvPr id="3" name="2 Marcador de contenido"/>
          <p:cNvSpPr>
            <a:spLocks noGrp="1"/>
          </p:cNvSpPr>
          <p:nvPr>
            <p:ph idx="1"/>
          </p:nvPr>
        </p:nvSpPr>
        <p:spPr>
          <a:xfrm>
            <a:off x="3575151" y="273103"/>
            <a:ext cx="5111749" cy="5853112"/>
          </a:xfrm>
        </p:spPr>
        <p:txBody>
          <a:bodyPr/>
          <a:lstStyle>
            <a:lvl1pPr>
              <a:defRPr sz="3200"/>
            </a:lvl1pPr>
            <a:lvl2pPr>
              <a:defRPr sz="2800"/>
            </a:lvl2pPr>
            <a:lvl3pPr>
              <a:defRPr sz="25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texto"/>
          <p:cNvSpPr>
            <a:spLocks noGrp="1"/>
          </p:cNvSpPr>
          <p:nvPr>
            <p:ph type="body" sz="half" idx="2"/>
          </p:nvPr>
        </p:nvSpPr>
        <p:spPr>
          <a:xfrm>
            <a:off x="457271" y="1435103"/>
            <a:ext cx="3008313" cy="4691063"/>
          </a:xfrm>
        </p:spPr>
        <p:txBody>
          <a:bodyPr/>
          <a:lstStyle>
            <a:lvl1pPr marL="0" indent="0">
              <a:buNone/>
              <a:defRPr sz="1400"/>
            </a:lvl1pPr>
            <a:lvl2pPr marL="456417" indent="0">
              <a:buNone/>
              <a:defRPr sz="1200"/>
            </a:lvl2pPr>
            <a:lvl3pPr marL="912805" indent="0">
              <a:buNone/>
              <a:defRPr sz="1100"/>
            </a:lvl3pPr>
            <a:lvl4pPr marL="1369201" indent="0">
              <a:buNone/>
              <a:defRPr sz="900"/>
            </a:lvl4pPr>
            <a:lvl5pPr marL="1825600" indent="0">
              <a:buNone/>
              <a:defRPr sz="900"/>
            </a:lvl5pPr>
            <a:lvl6pPr marL="2282017" indent="0">
              <a:buNone/>
              <a:defRPr sz="900"/>
            </a:lvl6pPr>
            <a:lvl7pPr marL="2738406" indent="0">
              <a:buNone/>
              <a:defRPr sz="900"/>
            </a:lvl7pPr>
            <a:lvl8pPr marL="3194802" indent="0">
              <a:buNone/>
              <a:defRPr sz="900"/>
            </a:lvl8pPr>
            <a:lvl9pPr marL="36512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31E784B0-3DF0-44F9-A58B-1D20BCDE918D}" type="datetimeFigureOut">
              <a:rPr lang="es-CO" smtClean="0"/>
              <a:pPr/>
              <a:t>05/02/2018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A20FE409-A9AD-4948-B96D-33C45A887FC6}" type="slidenum">
              <a:rPr lang="es-CO" smtClean="0"/>
              <a:pPr/>
              <a:t>‹Nº›</a:t>
            </a:fld>
            <a:endParaRPr lang="es-CO"/>
          </a:p>
        </p:txBody>
      </p:sp>
    </p:spTree>
    <p:extLst>
      <p:ext uri="{BB962C8B-B14F-4D97-AF65-F5344CB8AC3E}">
        <p14:creationId xmlns:p14="http://schemas.microsoft.com/office/powerpoint/2010/main" val="1983340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90" y="4800728"/>
            <a:ext cx="5486400" cy="566737"/>
          </a:xfrm>
        </p:spPr>
        <p:txBody>
          <a:bodyPr anchor="b"/>
          <a:lstStyle>
            <a:lvl1pPr algn="l">
              <a:defRPr sz="2000" b="1"/>
            </a:lvl1pPr>
          </a:lstStyle>
          <a:p>
            <a:r>
              <a:rPr lang="es-ES"/>
              <a:t>Haga clic para modificar el estilo de título del patrón</a:t>
            </a:r>
            <a:endParaRPr lang="es-CO"/>
          </a:p>
        </p:txBody>
      </p:sp>
      <p:sp>
        <p:nvSpPr>
          <p:cNvPr id="3" name="2 Marcador de posición de imagen"/>
          <p:cNvSpPr>
            <a:spLocks noGrp="1"/>
          </p:cNvSpPr>
          <p:nvPr>
            <p:ph type="pic" idx="1"/>
          </p:nvPr>
        </p:nvSpPr>
        <p:spPr>
          <a:xfrm>
            <a:off x="1792290" y="612775"/>
            <a:ext cx="5486400" cy="4114800"/>
          </a:xfrm>
        </p:spPr>
        <p:txBody>
          <a:bodyPr/>
          <a:lstStyle>
            <a:lvl1pPr marL="0" indent="0">
              <a:buNone/>
              <a:defRPr sz="3200"/>
            </a:lvl1pPr>
            <a:lvl2pPr marL="456417" indent="0">
              <a:buNone/>
              <a:defRPr sz="2800"/>
            </a:lvl2pPr>
            <a:lvl3pPr marL="912805" indent="0">
              <a:buNone/>
              <a:defRPr sz="2500"/>
            </a:lvl3pPr>
            <a:lvl4pPr marL="1369201" indent="0">
              <a:buNone/>
              <a:defRPr sz="2000"/>
            </a:lvl4pPr>
            <a:lvl5pPr marL="1825600" indent="0">
              <a:buNone/>
              <a:defRPr sz="2000"/>
            </a:lvl5pPr>
            <a:lvl6pPr marL="2282017" indent="0">
              <a:buNone/>
              <a:defRPr sz="2000"/>
            </a:lvl6pPr>
            <a:lvl7pPr marL="2738406" indent="0">
              <a:buNone/>
              <a:defRPr sz="2000"/>
            </a:lvl7pPr>
            <a:lvl8pPr marL="3194802" indent="0">
              <a:buNone/>
              <a:defRPr sz="2000"/>
            </a:lvl8pPr>
            <a:lvl9pPr marL="3651200" indent="0">
              <a:buNone/>
              <a:defRPr sz="2000"/>
            </a:lvl9pPr>
          </a:lstStyle>
          <a:p>
            <a:endParaRPr lang="es-CO"/>
          </a:p>
        </p:txBody>
      </p:sp>
      <p:sp>
        <p:nvSpPr>
          <p:cNvPr id="4" name="3 Marcador de texto"/>
          <p:cNvSpPr>
            <a:spLocks noGrp="1"/>
          </p:cNvSpPr>
          <p:nvPr>
            <p:ph type="body" sz="half" idx="2"/>
          </p:nvPr>
        </p:nvSpPr>
        <p:spPr>
          <a:xfrm>
            <a:off x="1792290" y="5367465"/>
            <a:ext cx="5486400" cy="804863"/>
          </a:xfrm>
        </p:spPr>
        <p:txBody>
          <a:bodyPr/>
          <a:lstStyle>
            <a:lvl1pPr marL="0" indent="0">
              <a:buNone/>
              <a:defRPr sz="1400"/>
            </a:lvl1pPr>
            <a:lvl2pPr marL="456417" indent="0">
              <a:buNone/>
              <a:defRPr sz="1200"/>
            </a:lvl2pPr>
            <a:lvl3pPr marL="912805" indent="0">
              <a:buNone/>
              <a:defRPr sz="1100"/>
            </a:lvl3pPr>
            <a:lvl4pPr marL="1369201" indent="0">
              <a:buNone/>
              <a:defRPr sz="900"/>
            </a:lvl4pPr>
            <a:lvl5pPr marL="1825600" indent="0">
              <a:buNone/>
              <a:defRPr sz="900"/>
            </a:lvl5pPr>
            <a:lvl6pPr marL="2282017" indent="0">
              <a:buNone/>
              <a:defRPr sz="900"/>
            </a:lvl6pPr>
            <a:lvl7pPr marL="2738406" indent="0">
              <a:buNone/>
              <a:defRPr sz="900"/>
            </a:lvl7pPr>
            <a:lvl8pPr marL="3194802" indent="0">
              <a:buNone/>
              <a:defRPr sz="900"/>
            </a:lvl8pPr>
            <a:lvl9pPr marL="36512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31E784B0-3DF0-44F9-A58B-1D20BCDE918D}" type="datetimeFigureOut">
              <a:rPr lang="es-CO" smtClean="0"/>
              <a:pPr/>
              <a:t>05/02/2018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A20FE409-A9AD-4948-B96D-33C45A887FC6}" type="slidenum">
              <a:rPr lang="es-CO" smtClean="0"/>
              <a:pPr/>
              <a:t>‹Nº›</a:t>
            </a:fld>
            <a:endParaRPr lang="es-CO"/>
          </a:p>
        </p:txBody>
      </p:sp>
    </p:spTree>
    <p:extLst>
      <p:ext uri="{BB962C8B-B14F-4D97-AF65-F5344CB8AC3E}">
        <p14:creationId xmlns:p14="http://schemas.microsoft.com/office/powerpoint/2010/main" val="2143670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23.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27" y="274639"/>
            <a:ext cx="8229601" cy="1143000"/>
          </a:xfrm>
          <a:prstGeom prst="rect">
            <a:avLst/>
          </a:prstGeom>
        </p:spPr>
        <p:txBody>
          <a:bodyPr vert="horz" lIns="91297" tIns="45650" rIns="91297" bIns="45650" rtlCol="0" anchor="ctr">
            <a:normAutofit/>
          </a:bodyPr>
          <a:lstStyle/>
          <a:p>
            <a:r>
              <a:rPr lang="es-ES"/>
              <a:t>Haga clic para modificar el estilo de título del patrón</a:t>
            </a:r>
            <a:endParaRPr lang="es-CO"/>
          </a:p>
        </p:txBody>
      </p:sp>
      <p:sp>
        <p:nvSpPr>
          <p:cNvPr id="3" name="2 Marcador de texto"/>
          <p:cNvSpPr>
            <a:spLocks noGrp="1"/>
          </p:cNvSpPr>
          <p:nvPr>
            <p:ph type="body" idx="1"/>
          </p:nvPr>
        </p:nvSpPr>
        <p:spPr>
          <a:xfrm>
            <a:off x="457227" y="1600208"/>
            <a:ext cx="8229601" cy="4525964"/>
          </a:xfrm>
          <a:prstGeom prst="rect">
            <a:avLst/>
          </a:prstGeom>
        </p:spPr>
        <p:txBody>
          <a:bodyPr vert="horz" lIns="91297" tIns="45650" rIns="91297" bIns="4565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2"/>
          </p:nvPr>
        </p:nvSpPr>
        <p:spPr>
          <a:xfrm>
            <a:off x="457227" y="6356435"/>
            <a:ext cx="2133601" cy="365126"/>
          </a:xfrm>
          <a:prstGeom prst="rect">
            <a:avLst/>
          </a:prstGeom>
        </p:spPr>
        <p:txBody>
          <a:bodyPr vert="horz" lIns="91297" tIns="45650" rIns="91297" bIns="45650" rtlCol="0" anchor="ctr"/>
          <a:lstStyle>
            <a:lvl1pPr algn="l">
              <a:defRPr sz="1200">
                <a:solidFill>
                  <a:schemeClr val="tx1">
                    <a:tint val="75000"/>
                  </a:schemeClr>
                </a:solidFill>
              </a:defRPr>
            </a:lvl1pPr>
          </a:lstStyle>
          <a:p>
            <a:fld id="{31E784B0-3DF0-44F9-A58B-1D20BCDE918D}" type="datetimeFigureOut">
              <a:rPr lang="es-CO" smtClean="0"/>
              <a:pPr/>
              <a:t>05/02/2018</a:t>
            </a:fld>
            <a:endParaRPr lang="es-CO"/>
          </a:p>
        </p:txBody>
      </p:sp>
      <p:sp>
        <p:nvSpPr>
          <p:cNvPr id="5" name="4 Marcador de pie de página"/>
          <p:cNvSpPr>
            <a:spLocks noGrp="1"/>
          </p:cNvSpPr>
          <p:nvPr>
            <p:ph type="ftr" sz="quarter" idx="3"/>
          </p:nvPr>
        </p:nvSpPr>
        <p:spPr>
          <a:xfrm>
            <a:off x="3124201" y="6356435"/>
            <a:ext cx="2895600" cy="365126"/>
          </a:xfrm>
          <a:prstGeom prst="rect">
            <a:avLst/>
          </a:prstGeom>
        </p:spPr>
        <p:txBody>
          <a:bodyPr vert="horz" lIns="91297" tIns="45650" rIns="91297" bIns="4565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27" y="6356435"/>
            <a:ext cx="2133601" cy="365126"/>
          </a:xfrm>
          <a:prstGeom prst="rect">
            <a:avLst/>
          </a:prstGeom>
        </p:spPr>
        <p:txBody>
          <a:bodyPr vert="horz" lIns="91297" tIns="45650" rIns="91297" bIns="45650" rtlCol="0" anchor="ctr"/>
          <a:lstStyle>
            <a:lvl1pPr algn="r">
              <a:defRPr sz="1200">
                <a:solidFill>
                  <a:schemeClr val="tx1">
                    <a:tint val="75000"/>
                  </a:schemeClr>
                </a:solidFill>
              </a:defRPr>
            </a:lvl1pPr>
          </a:lstStyle>
          <a:p>
            <a:fld id="{A20FE409-A9AD-4948-B96D-33C45A887FC6}" type="slidenum">
              <a:rPr lang="es-CO" smtClean="0"/>
              <a:pPr/>
              <a:t>‹Nº›</a:t>
            </a:fld>
            <a:endParaRPr lang="es-CO"/>
          </a:p>
        </p:txBody>
      </p:sp>
    </p:spTree>
    <p:extLst>
      <p:ext uri="{BB962C8B-B14F-4D97-AF65-F5344CB8AC3E}">
        <p14:creationId xmlns:p14="http://schemas.microsoft.com/office/powerpoint/2010/main" val="264445347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2805" rtl="0" eaLnBrk="1" latinLnBrk="0" hangingPunct="1">
        <a:spcBef>
          <a:spcPct val="0"/>
        </a:spcBef>
        <a:buNone/>
        <a:defRPr sz="4400" kern="1200">
          <a:solidFill>
            <a:schemeClr val="tx1"/>
          </a:solidFill>
          <a:latin typeface="+mj-lt"/>
          <a:ea typeface="+mj-ea"/>
          <a:cs typeface="+mj-cs"/>
        </a:defRPr>
      </a:lvl1pPr>
    </p:titleStyle>
    <p:bodyStyle>
      <a:lvl1pPr marL="342262" indent="-342262" algn="l" defTabSz="912805"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1669" indent="-285252" algn="l" defTabSz="912805"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1010" indent="-228216" algn="l" defTabSz="912805"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3pPr>
      <a:lvl4pPr marL="1597427" indent="-228216" algn="l" defTabSz="91280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3816" indent="-228216" algn="l" defTabSz="91280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0192" indent="-228216" algn="l" defTabSz="91280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66610" indent="-228216" algn="l" defTabSz="91280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3027" indent="-228216" algn="l" defTabSz="91280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79416" indent="-228216" algn="l" defTabSz="91280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2805" rtl="0" eaLnBrk="1" latinLnBrk="0" hangingPunct="1">
        <a:defRPr sz="1800" kern="1200">
          <a:solidFill>
            <a:schemeClr val="tx1"/>
          </a:solidFill>
          <a:latin typeface="+mn-lt"/>
          <a:ea typeface="+mn-ea"/>
          <a:cs typeface="+mn-cs"/>
        </a:defRPr>
      </a:lvl1pPr>
      <a:lvl2pPr marL="456417" algn="l" defTabSz="912805" rtl="0" eaLnBrk="1" latinLnBrk="0" hangingPunct="1">
        <a:defRPr sz="1800" kern="1200">
          <a:solidFill>
            <a:schemeClr val="tx1"/>
          </a:solidFill>
          <a:latin typeface="+mn-lt"/>
          <a:ea typeface="+mn-ea"/>
          <a:cs typeface="+mn-cs"/>
        </a:defRPr>
      </a:lvl2pPr>
      <a:lvl3pPr marL="912805" algn="l" defTabSz="912805" rtl="0" eaLnBrk="1" latinLnBrk="0" hangingPunct="1">
        <a:defRPr sz="1800" kern="1200">
          <a:solidFill>
            <a:schemeClr val="tx1"/>
          </a:solidFill>
          <a:latin typeface="+mn-lt"/>
          <a:ea typeface="+mn-ea"/>
          <a:cs typeface="+mn-cs"/>
        </a:defRPr>
      </a:lvl3pPr>
      <a:lvl4pPr marL="1369201" algn="l" defTabSz="912805" rtl="0" eaLnBrk="1" latinLnBrk="0" hangingPunct="1">
        <a:defRPr sz="1800" kern="1200">
          <a:solidFill>
            <a:schemeClr val="tx1"/>
          </a:solidFill>
          <a:latin typeface="+mn-lt"/>
          <a:ea typeface="+mn-ea"/>
          <a:cs typeface="+mn-cs"/>
        </a:defRPr>
      </a:lvl4pPr>
      <a:lvl5pPr marL="1825600" algn="l" defTabSz="912805" rtl="0" eaLnBrk="1" latinLnBrk="0" hangingPunct="1">
        <a:defRPr sz="1800" kern="1200">
          <a:solidFill>
            <a:schemeClr val="tx1"/>
          </a:solidFill>
          <a:latin typeface="+mn-lt"/>
          <a:ea typeface="+mn-ea"/>
          <a:cs typeface="+mn-cs"/>
        </a:defRPr>
      </a:lvl5pPr>
      <a:lvl6pPr marL="2282017" algn="l" defTabSz="912805" rtl="0" eaLnBrk="1" latinLnBrk="0" hangingPunct="1">
        <a:defRPr sz="1800" kern="1200">
          <a:solidFill>
            <a:schemeClr val="tx1"/>
          </a:solidFill>
          <a:latin typeface="+mn-lt"/>
          <a:ea typeface="+mn-ea"/>
          <a:cs typeface="+mn-cs"/>
        </a:defRPr>
      </a:lvl6pPr>
      <a:lvl7pPr marL="2738406" algn="l" defTabSz="912805" rtl="0" eaLnBrk="1" latinLnBrk="0" hangingPunct="1">
        <a:defRPr sz="1800" kern="1200">
          <a:solidFill>
            <a:schemeClr val="tx1"/>
          </a:solidFill>
          <a:latin typeface="+mn-lt"/>
          <a:ea typeface="+mn-ea"/>
          <a:cs typeface="+mn-cs"/>
        </a:defRPr>
      </a:lvl7pPr>
      <a:lvl8pPr marL="3194802" algn="l" defTabSz="912805" rtl="0" eaLnBrk="1" latinLnBrk="0" hangingPunct="1">
        <a:defRPr sz="1800" kern="1200">
          <a:solidFill>
            <a:schemeClr val="tx1"/>
          </a:solidFill>
          <a:latin typeface="+mn-lt"/>
          <a:ea typeface="+mn-ea"/>
          <a:cs typeface="+mn-cs"/>
        </a:defRPr>
      </a:lvl8pPr>
      <a:lvl9pPr marL="3651200" algn="l" defTabSz="912805"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933D7D9D-556A-45B4-BE45-26F87E4433C0}" type="datetimeFigureOut">
              <a:rPr lang="es-MX" smtClean="0">
                <a:solidFill>
                  <a:prstClr val="black">
                    <a:tint val="75000"/>
                  </a:prstClr>
                </a:solidFill>
              </a:rPr>
              <a:pPr defTabSz="914400"/>
              <a:t>05/02/2018</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14D399B6-4729-43BB-9E4C-670BD4959ADD}" type="slidenum">
              <a:rPr lang="es-MX" smtClean="0">
                <a:solidFill>
                  <a:prstClr val="black">
                    <a:tint val="75000"/>
                  </a:prstClr>
                </a:solidFill>
              </a:rPr>
              <a:pPr defTabSz="914400"/>
              <a:t>‹Nº›</a:t>
            </a:fld>
            <a:endParaRPr lang="es-MX">
              <a:solidFill>
                <a:prstClr val="black">
                  <a:tint val="75000"/>
                </a:prstClr>
              </a:solidFill>
            </a:endParaRPr>
          </a:p>
        </p:txBody>
      </p:sp>
    </p:spTree>
    <p:extLst>
      <p:ext uri="{BB962C8B-B14F-4D97-AF65-F5344CB8AC3E}">
        <p14:creationId xmlns:p14="http://schemas.microsoft.com/office/powerpoint/2010/main" val="1068050185"/>
      </p:ext>
    </p:extLst>
  </p:cSld>
  <p:clrMap bg1="lt1" tx1="dk1" bg2="lt2" tx2="dk2" accent1="accent1" accent2="accent2" accent3="accent3" accent4="accent4" accent5="accent5" accent6="accent6" hlink="hlink" folHlink="folHlink"/>
  <p:sldLayoutIdLst>
    <p:sldLayoutId id="2147483886"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9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CO" smtClean="0"/>
              <a:t>Haga clic para modificar el estilo de título del patrón</a:t>
            </a:r>
            <a:endParaRPr lang="es-CO" altLang="es-CO" smtClean="0"/>
          </a:p>
        </p:txBody>
      </p:sp>
      <p:sp>
        <p:nvSpPr>
          <p:cNvPr id="1027"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CO" smtClean="0"/>
              <a:t>Haga clic para modificar el estilo de texto del patrón</a:t>
            </a:r>
          </a:p>
          <a:p>
            <a:pPr lvl="1"/>
            <a:r>
              <a:rPr lang="es-ES" altLang="es-CO" smtClean="0"/>
              <a:t>Segundo nivel</a:t>
            </a:r>
          </a:p>
          <a:p>
            <a:pPr lvl="2"/>
            <a:r>
              <a:rPr lang="es-ES" altLang="es-CO" smtClean="0"/>
              <a:t>Tercer nivel</a:t>
            </a:r>
          </a:p>
          <a:p>
            <a:pPr lvl="3"/>
            <a:r>
              <a:rPr lang="es-ES" altLang="es-CO" smtClean="0"/>
              <a:t>Cuarto nivel</a:t>
            </a:r>
          </a:p>
          <a:p>
            <a:pPr lvl="4"/>
            <a:r>
              <a:rPr lang="es-ES" altLang="es-CO" smtClean="0"/>
              <a:t>Quinto nivel</a:t>
            </a:r>
            <a:endParaRPr lang="es-CO" altLang="es-CO" smtClean="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defTabSz="914400">
              <a:defRPr/>
            </a:pPr>
            <a:r>
              <a:rPr lang="es-ES" smtClean="0">
                <a:solidFill>
                  <a:prstClr val="black">
                    <a:tint val="75000"/>
                  </a:prstClr>
                </a:solidFill>
              </a:rPr>
              <a:t>Estado Actual y Avances - 8 enero de 2016</a:t>
            </a:r>
            <a:endParaRPr lang="es-CO">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defTabSz="914400">
              <a:defRPr/>
            </a:pPr>
            <a:fld id="{983E1765-2DA9-443B-B55C-A88E16E22B07}" type="slidenum">
              <a:rPr lang="es-CO">
                <a:solidFill>
                  <a:prstClr val="black">
                    <a:tint val="75000"/>
                  </a:prstClr>
                </a:solidFill>
              </a:rPr>
              <a:pPr defTabSz="914400">
                <a:defRPr/>
              </a:pPr>
              <a:t>‹Nº›</a:t>
            </a:fld>
            <a:endParaRPr lang="es-CO">
              <a:solidFill>
                <a:prstClr val="black">
                  <a:tint val="75000"/>
                </a:prstClr>
              </a:solidFill>
            </a:endParaRPr>
          </a:p>
        </p:txBody>
      </p:sp>
      <p:pic>
        <p:nvPicPr>
          <p:cNvPr id="1030" name="6 Imagen" descr="transparenciapowerpoint-01.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17613" y="769938"/>
            <a:ext cx="7913687" cy="611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16 Redondear rectángulo de esquina del mismo lado"/>
          <p:cNvSpPr/>
          <p:nvPr userDrawn="1"/>
        </p:nvSpPr>
        <p:spPr>
          <a:xfrm rot="5400000">
            <a:off x="1922462" y="-1193799"/>
            <a:ext cx="1195388" cy="4103687"/>
          </a:xfrm>
          <a:prstGeom prst="round2Same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es-ES">
              <a:solidFill>
                <a:prstClr val="white"/>
              </a:solidFill>
            </a:endParaRPr>
          </a:p>
        </p:txBody>
      </p:sp>
      <p:sp>
        <p:nvSpPr>
          <p:cNvPr id="8" name="7 Redondear rectángulo de esquina del mismo lado"/>
          <p:cNvSpPr/>
          <p:nvPr userDrawn="1"/>
        </p:nvSpPr>
        <p:spPr>
          <a:xfrm rot="5400000">
            <a:off x="7307707" y="5013772"/>
            <a:ext cx="496293" cy="3087389"/>
          </a:xfrm>
          <a:prstGeom prst="round2Same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es-ES">
              <a:solidFill>
                <a:prstClr val="white"/>
              </a:solidFill>
            </a:endParaRPr>
          </a:p>
        </p:txBody>
      </p:sp>
      <p:pic>
        <p:nvPicPr>
          <p:cNvPr id="1038" name="Picture 14"/>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6012160" y="6298815"/>
            <a:ext cx="3024336" cy="499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3 Imagen"/>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92964" y="440760"/>
            <a:ext cx="4007028" cy="846000"/>
          </a:xfrm>
          <a:prstGeom prst="rect">
            <a:avLst/>
          </a:prstGeom>
        </p:spPr>
      </p:pic>
    </p:spTree>
    <p:extLst>
      <p:ext uri="{BB962C8B-B14F-4D97-AF65-F5344CB8AC3E}">
        <p14:creationId xmlns:p14="http://schemas.microsoft.com/office/powerpoint/2010/main" val="3009333166"/>
      </p:ext>
    </p:extLst>
  </p:cSld>
  <p:clrMap bg1="lt1" tx1="dk1" bg2="lt2" tx2="dk2" accent1="accent1" accent2="accent2" accent3="accent3" accent4="accent4" accent5="accent5" accent6="accent6" hlink="hlink" folHlink="folHlink"/>
  <p:sldLayoutIdLst>
    <p:sldLayoutId id="2147483898" r:id="rId1"/>
  </p:sldLayoutIdLst>
  <p:timing>
    <p:tnLst>
      <p:par>
        <p:cTn id="1" dur="indefinite" restart="never" nodeType="tmRoot"/>
      </p:par>
    </p:tnLst>
  </p:timing>
  <p:hf sldNum="0"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www.minsalud.gov.co/sites/rid/Lists/BibliotecaDigital/RIDE/VS/ED/VSP/manejo-brotes-ppl.pdf" TargetMode="External"/><Relationship Id="rId5" Type="http://schemas.openxmlformats.org/officeDocument/2006/relationships/hyperlink" Target="https://www.minsalud.gov.co/Paginas/default.aspx" TargetMode="External"/><Relationship Id="rId4" Type="http://schemas.openxmlformats.org/officeDocument/2006/relationships/image" Target="../media/image6.jpeg"/></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 Id="rId4" Type="http://schemas.openxmlformats.org/officeDocument/2006/relationships/hyperlink" Target="https://www.minsalud.gov.co/Documentos%20y%20Publicaciones/Lineamientos%20vigilancia%20y%20control%20de%20eventos%20de%20inter%C3%A9s%20en%20salud%20p%C3%25"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 Id="rId4" Type="http://schemas.openxmlformats.org/officeDocument/2006/relationships/hyperlink" Target="http://www.ins.gov.co:16994/sig/Paginas/vigilancia-y-analisis-del-riesgo-en-%20salud-publica.aspx"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 Id="rId4" Type="http://schemas.openxmlformats.org/officeDocument/2006/relationships/image" Target="../media/image13.emf"/></Relationships>
</file>

<file path=ppt/slides/_rels/slide3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508122" y="3140996"/>
            <a:ext cx="8302999" cy="1077077"/>
          </a:xfrm>
          <a:prstGeom prst="rect">
            <a:avLst/>
          </a:prstGeom>
          <a:noFill/>
        </p:spPr>
        <p:txBody>
          <a:bodyPr wrap="square" lIns="91297" tIns="45650" rIns="91297" bIns="45650" rtlCol="0">
            <a:spAutoFit/>
          </a:bodyPr>
          <a:lstStyle/>
          <a:p>
            <a:pPr lvl="0" algn="ctr">
              <a:defRPr/>
            </a:pPr>
            <a:r>
              <a:rPr lang="es-MX" sz="1600" b="1" dirty="0">
                <a:solidFill>
                  <a:schemeClr val="bg1">
                    <a:lumMod val="50000"/>
                  </a:schemeClr>
                </a:solidFill>
                <a:latin typeface="Arial Narrow" pitchFamily="34" charset="0"/>
                <a:ea typeface="+mj-ea"/>
                <a:cs typeface="+mj-cs"/>
              </a:rPr>
              <a:t>MINISTERIO DE SALUD Y PROTECCIÓN SOCIAL </a:t>
            </a:r>
          </a:p>
          <a:p>
            <a:pPr lvl="0" algn="ctr">
              <a:defRPr/>
            </a:pPr>
            <a:r>
              <a:rPr lang="es-MX" sz="1600" b="1" dirty="0">
                <a:solidFill>
                  <a:schemeClr val="bg1">
                    <a:lumMod val="50000"/>
                  </a:schemeClr>
                </a:solidFill>
                <a:latin typeface="Arial Narrow" pitchFamily="34" charset="0"/>
                <a:ea typeface="+mj-ea"/>
                <a:cs typeface="+mj-cs"/>
              </a:rPr>
              <a:t>Dirección de Epidemiología y Demografía - GVSP</a:t>
            </a:r>
          </a:p>
          <a:p>
            <a:pPr lvl="0" algn="ctr">
              <a:defRPr/>
            </a:pPr>
            <a:r>
              <a:rPr lang="es-MX" sz="1600" b="1" dirty="0">
                <a:solidFill>
                  <a:schemeClr val="bg1">
                    <a:lumMod val="50000"/>
                  </a:schemeClr>
                </a:solidFill>
                <a:latin typeface="Arial Narrow" pitchFamily="34" charset="0"/>
                <a:ea typeface="+mj-ea"/>
                <a:cs typeface="+mj-cs"/>
              </a:rPr>
              <a:t>Dirección de Promoción y Prevención -  SSNAB/SET</a:t>
            </a:r>
          </a:p>
          <a:p>
            <a:pPr lvl="0" algn="ctr">
              <a:defRPr/>
            </a:pPr>
            <a:r>
              <a:rPr lang="es-MX" sz="1600" b="1" kern="0" dirty="0" smtClean="0">
                <a:solidFill>
                  <a:schemeClr val="bg1">
                    <a:lumMod val="50000"/>
                  </a:schemeClr>
                </a:solidFill>
                <a:latin typeface="Arial Narrow" pitchFamily="34" charset="0"/>
                <a:ea typeface="+mj-ea"/>
                <a:cs typeface="+mj-cs"/>
              </a:rPr>
              <a:t>28 Julio de </a:t>
            </a:r>
            <a:r>
              <a:rPr lang="es-MX" sz="1600" b="1" kern="0" dirty="0">
                <a:solidFill>
                  <a:schemeClr val="bg1">
                    <a:lumMod val="50000"/>
                  </a:schemeClr>
                </a:solidFill>
                <a:latin typeface="Arial Narrow" pitchFamily="34" charset="0"/>
                <a:ea typeface="+mj-ea"/>
                <a:cs typeface="+mj-cs"/>
              </a:rPr>
              <a:t>2017</a:t>
            </a:r>
            <a:endParaRPr lang="es-CO" sz="1600" b="1" kern="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grpSp>
        <p:nvGrpSpPr>
          <p:cNvPr id="3" name="2 Grupo"/>
          <p:cNvGrpSpPr/>
          <p:nvPr/>
        </p:nvGrpSpPr>
        <p:grpSpPr>
          <a:xfrm>
            <a:off x="5652120" y="6093350"/>
            <a:ext cx="3456384" cy="757383"/>
            <a:chOff x="5652120" y="6093296"/>
            <a:chExt cx="3456384" cy="757382"/>
          </a:xfrm>
        </p:grpSpPr>
        <p:pic>
          <p:nvPicPr>
            <p:cNvPr id="19" name="18 Imagen"/>
            <p:cNvPicPr>
              <a:picLocks noChangeAspect="1"/>
            </p:cNvPicPr>
            <p:nvPr/>
          </p:nvPicPr>
          <p:blipFill rotWithShape="1">
            <a:blip r:embed="rId3" cstate="print">
              <a:extLst>
                <a:ext uri="{28A0092B-C50C-407E-A947-70E740481C1C}">
                  <a14:useLocalDpi xmlns:a14="http://schemas.microsoft.com/office/drawing/2010/main" val="0"/>
                </a:ext>
              </a:extLst>
            </a:blip>
            <a:srcRect l="80014" t="81187" r="3385" b="5008"/>
            <a:stretch/>
          </p:blipFill>
          <p:spPr>
            <a:xfrm>
              <a:off x="7590492" y="6093296"/>
              <a:ext cx="1518012" cy="757382"/>
            </a:xfrm>
            <a:prstGeom prst="rect">
              <a:avLst/>
            </a:prstGeom>
          </p:spPr>
        </p:pic>
        <p:pic>
          <p:nvPicPr>
            <p:cNvPr id="2" name="1 Imagen"/>
            <p:cNvPicPr>
              <a:picLocks noChangeAspect="1"/>
            </p:cNvPicPr>
            <p:nvPr/>
          </p:nvPicPr>
          <p:blipFill rotWithShape="1">
            <a:blip r:embed="rId4" cstate="print">
              <a:extLst>
                <a:ext uri="{28A0092B-C50C-407E-A947-70E740481C1C}">
                  <a14:useLocalDpi xmlns:a14="http://schemas.microsoft.com/office/drawing/2010/main" val="0"/>
                </a:ext>
              </a:extLst>
            </a:blip>
            <a:srcRect l="7722" t="34483" r="7437" b="38161"/>
            <a:stretch/>
          </p:blipFill>
          <p:spPr>
            <a:xfrm>
              <a:off x="5652120" y="6230505"/>
              <a:ext cx="1938372" cy="482964"/>
            </a:xfrm>
            <a:prstGeom prst="rect">
              <a:avLst/>
            </a:prstGeom>
          </p:spPr>
        </p:pic>
      </p:grpSp>
      <p:sp>
        <p:nvSpPr>
          <p:cNvPr id="8" name="7 Rectángulo"/>
          <p:cNvSpPr/>
          <p:nvPr/>
        </p:nvSpPr>
        <p:spPr>
          <a:xfrm>
            <a:off x="29046" y="1034433"/>
            <a:ext cx="9144000" cy="1944215"/>
          </a:xfrm>
          <a:prstGeom prst="rect">
            <a:avLst/>
          </a:prstGeom>
          <a:solidFill>
            <a:srgbClr val="00B4DE"/>
          </a:solidFill>
          <a:ln>
            <a:noFill/>
          </a:ln>
        </p:spPr>
        <p:style>
          <a:lnRef idx="2">
            <a:schemeClr val="accent1">
              <a:shade val="50000"/>
            </a:schemeClr>
          </a:lnRef>
          <a:fillRef idx="1">
            <a:schemeClr val="accent1"/>
          </a:fillRef>
          <a:effectRef idx="0">
            <a:schemeClr val="accent1"/>
          </a:effectRef>
          <a:fontRef idx="minor">
            <a:schemeClr val="lt1"/>
          </a:fontRef>
        </p:style>
        <p:txBody>
          <a:bodyPr lIns="91297" tIns="45650" rIns="91297" bIns="45650" rtlCol="0" anchor="ctr"/>
          <a:lstStyle/>
          <a:p>
            <a:pPr lvl="0" algn="ctr">
              <a:defRPr/>
            </a:pPr>
            <a:r>
              <a:rPr lang="es-MX" sz="3200" b="1" kern="0" dirty="0" smtClean="0">
                <a:solidFill>
                  <a:prstClr val="white"/>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VIDEO CONFERENCIA </a:t>
            </a:r>
          </a:p>
          <a:p>
            <a:pPr lvl="0" algn="ctr">
              <a:defRPr/>
            </a:pPr>
            <a:r>
              <a:rPr lang="es-MX" sz="3200" b="1" kern="0" dirty="0" smtClean="0">
                <a:solidFill>
                  <a:prstClr val="white"/>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BROTES </a:t>
            </a:r>
            <a:r>
              <a:rPr lang="es-MX" sz="3200" b="1" kern="0" dirty="0">
                <a:solidFill>
                  <a:prstClr val="white"/>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EN PPL</a:t>
            </a:r>
            <a:endParaRPr lang="es-CO" sz="3200" b="1" kern="0" dirty="0">
              <a:solidFill>
                <a:prstClr val="white"/>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p:txBody>
      </p:sp>
      <p:pic>
        <p:nvPicPr>
          <p:cNvPr id="9"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3" y="4797280"/>
            <a:ext cx="2081622" cy="982989"/>
          </a:xfrm>
          <a:prstGeom prst="rect">
            <a:avLst/>
          </a:prstGeom>
          <a:noFill/>
          <a:ln w="9525">
            <a:solidFill>
              <a:sysClr val="windowText" lastClr="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59432" y="4901928"/>
            <a:ext cx="2292759"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26102" y="4880705"/>
            <a:ext cx="2234359" cy="718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2881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2" name="1 Rectángulo"/>
          <p:cNvSpPr/>
          <p:nvPr/>
        </p:nvSpPr>
        <p:spPr>
          <a:xfrm>
            <a:off x="251520" y="1124743"/>
            <a:ext cx="8496944" cy="5078313"/>
          </a:xfrm>
          <a:prstGeom prst="rect">
            <a:avLst/>
          </a:prstGeom>
        </p:spPr>
        <p:txBody>
          <a:bodyPr wrap="square">
            <a:spAutoFit/>
          </a:bodyPr>
          <a:lstStyle/>
          <a:p>
            <a:pPr marL="180340" algn="just">
              <a:spcAft>
                <a:spcPts val="0"/>
              </a:spcAft>
            </a:pPr>
            <a:r>
              <a:rPr lang="es-ES" b="1" dirty="0">
                <a:ea typeface="Times New Roman"/>
              </a:rPr>
              <a:t>6.2 SE PUEDE CONSIDERAR LA APARICIÓN DE BROTE CUANDO:</a:t>
            </a:r>
            <a:endParaRPr lang="es-CO" sz="2000" dirty="0">
              <a:ea typeface="Times New Roman"/>
            </a:endParaRPr>
          </a:p>
          <a:p>
            <a:pPr marL="180340" algn="just">
              <a:spcAft>
                <a:spcPts val="0"/>
              </a:spcAft>
            </a:pPr>
            <a:r>
              <a:rPr lang="es-ES" b="1" i="1" dirty="0">
                <a:ea typeface="Times New Roman"/>
              </a:rPr>
              <a:t> </a:t>
            </a:r>
            <a:endParaRPr lang="es-CO" sz="2000" dirty="0">
              <a:ea typeface="Times New Roman"/>
            </a:endParaRPr>
          </a:p>
          <a:p>
            <a:pPr marL="342900" lvl="0" indent="-342900" algn="just">
              <a:spcAft>
                <a:spcPts val="0"/>
              </a:spcAft>
              <a:buFont typeface="Wingdings"/>
              <a:buChar char=""/>
              <a:tabLst>
                <a:tab pos="-828675" algn="l"/>
                <a:tab pos="-457200" algn="l"/>
                <a:tab pos="309245" algn="l"/>
                <a:tab pos="633095" algn="l"/>
                <a:tab pos="956945" algn="l"/>
                <a:tab pos="1828800" algn="l"/>
              </a:tabLst>
            </a:pPr>
            <a:r>
              <a:rPr lang="es-CO" dirty="0">
                <a:ea typeface="Times New Roman"/>
              </a:rPr>
              <a:t>Un solo caso de eventos de interés en salud pública de alto nivel de transmisibilidad en los cuales se ha priorizado el inicio de acciones inmediatas a partir del primer caso.</a:t>
            </a:r>
            <a:endParaRPr lang="es-CO" sz="2000" dirty="0">
              <a:ea typeface="Times New Roman"/>
            </a:endParaRPr>
          </a:p>
          <a:p>
            <a:pPr marL="342900" lvl="0" indent="-342900" algn="just">
              <a:spcAft>
                <a:spcPts val="0"/>
              </a:spcAft>
              <a:buFont typeface="Wingdings"/>
              <a:buChar char=""/>
              <a:tabLst>
                <a:tab pos="-828675" algn="l"/>
                <a:tab pos="-457200" algn="l"/>
                <a:tab pos="309245" algn="l"/>
                <a:tab pos="633095" algn="l"/>
                <a:tab pos="956945" algn="l"/>
                <a:tab pos="1828800" algn="l"/>
              </a:tabLst>
            </a:pPr>
            <a:r>
              <a:rPr lang="es-ES_tradnl" dirty="0">
                <a:ea typeface="Times New Roman"/>
              </a:rPr>
              <a:t>El incremento significativo de casos en relación a los valores habitualmente observados.</a:t>
            </a:r>
            <a:endParaRPr lang="es-CO" sz="2000" dirty="0">
              <a:ea typeface="Times New Roman"/>
            </a:endParaRPr>
          </a:p>
          <a:p>
            <a:pPr marL="342900" lvl="0" indent="-342900" algn="just">
              <a:spcAft>
                <a:spcPts val="0"/>
              </a:spcAft>
              <a:buFont typeface="Wingdings"/>
              <a:buChar char=""/>
              <a:tabLst>
                <a:tab pos="-828675" algn="l"/>
                <a:tab pos="-457200" algn="l"/>
                <a:tab pos="309245" algn="l"/>
                <a:tab pos="633095" algn="l"/>
                <a:tab pos="956945" algn="l"/>
                <a:tab pos="1828800" algn="l"/>
              </a:tabLst>
            </a:pPr>
            <a:r>
              <a:rPr lang="es-ES_tradnl" dirty="0">
                <a:ea typeface="Times New Roman"/>
              </a:rPr>
              <a:t>La agregación de casos de una enfermedad en un lugar y en un tiempo comprendido entre el mínimo y el máximo período de incubación o de latencia puede ser considerado, también, indicativo de brote.</a:t>
            </a:r>
            <a:endParaRPr lang="es-CO" sz="2000" dirty="0">
              <a:ea typeface="Times New Roman"/>
            </a:endParaRPr>
          </a:p>
          <a:p>
            <a:pPr marL="342900" lvl="0" indent="-342900" algn="just">
              <a:spcAft>
                <a:spcPts val="0"/>
              </a:spcAft>
              <a:buFont typeface="Wingdings"/>
              <a:buChar char=""/>
              <a:tabLst>
                <a:tab pos="-828675" algn="l"/>
                <a:tab pos="-457200" algn="l"/>
                <a:tab pos="309245" algn="l"/>
                <a:tab pos="633095" algn="l"/>
                <a:tab pos="956945" algn="l"/>
                <a:tab pos="1828800" algn="l"/>
              </a:tabLst>
            </a:pPr>
            <a:r>
              <a:rPr lang="es-ES_tradnl" dirty="0" smtClean="0">
                <a:ea typeface="Times New Roman"/>
              </a:rPr>
              <a:t>La aparición de una enfermedad, </a:t>
            </a:r>
            <a:r>
              <a:rPr lang="es-ES_tradnl" dirty="0">
                <a:ea typeface="Times New Roman"/>
              </a:rPr>
              <a:t>problema o riesgo para la salud en una zona hasta entonces libre de ella.</a:t>
            </a:r>
            <a:endParaRPr lang="es-CO" sz="2000" dirty="0">
              <a:ea typeface="Times New Roman"/>
            </a:endParaRPr>
          </a:p>
          <a:p>
            <a:pPr marL="342900" lvl="0" indent="-342900" algn="just">
              <a:spcAft>
                <a:spcPts val="0"/>
              </a:spcAft>
              <a:buFont typeface="Wingdings"/>
              <a:buChar char=""/>
              <a:tabLst>
                <a:tab pos="-828675" algn="l"/>
                <a:tab pos="-457200" algn="l"/>
                <a:tab pos="309245" algn="l"/>
                <a:tab pos="633095" algn="l"/>
                <a:tab pos="956945" algn="l"/>
                <a:tab pos="1828800" algn="l"/>
              </a:tabLst>
            </a:pPr>
            <a:r>
              <a:rPr lang="es-ES_tradnl" dirty="0">
                <a:ea typeface="Times New Roman"/>
              </a:rPr>
              <a:t>La presencia de cualquier proceso relevante de intoxicación aguda colectiva, imputable a causa accidental, manipulación o consumo.</a:t>
            </a:r>
            <a:endParaRPr lang="es-CO" sz="2000" dirty="0">
              <a:ea typeface="Times New Roman"/>
            </a:endParaRPr>
          </a:p>
          <a:p>
            <a:pPr marL="342900" lvl="0" indent="-342900" algn="just">
              <a:spcAft>
                <a:spcPts val="0"/>
              </a:spcAft>
              <a:buFont typeface="Wingdings"/>
              <a:buChar char=""/>
              <a:tabLst>
                <a:tab pos="-828675" algn="l"/>
                <a:tab pos="-457200" algn="l"/>
                <a:tab pos="309245" algn="l"/>
                <a:tab pos="633095" algn="l"/>
                <a:tab pos="956945" algn="l"/>
                <a:tab pos="1828800" algn="l"/>
              </a:tabLst>
            </a:pPr>
            <a:r>
              <a:rPr lang="es-ES_tradnl" dirty="0">
                <a:ea typeface="Times New Roman"/>
              </a:rPr>
              <a:t>La aparición de cualquier incidencia de tipo catastrófico que afecte, o pueda afectar la salud.</a:t>
            </a:r>
            <a:endParaRPr lang="es-CO" sz="2000" dirty="0">
              <a:ea typeface="Times New Roman"/>
            </a:endParaRPr>
          </a:p>
          <a:p>
            <a:pPr marL="342900" lvl="0" indent="-342900" algn="just">
              <a:spcAft>
                <a:spcPts val="0"/>
              </a:spcAft>
              <a:buFont typeface="Wingdings"/>
              <a:buChar char=""/>
              <a:tabLst>
                <a:tab pos="-828675" algn="l"/>
                <a:tab pos="-457200" algn="l"/>
                <a:tab pos="309245" algn="l"/>
                <a:tab pos="633095" algn="l"/>
                <a:tab pos="956945" algn="l"/>
                <a:tab pos="1828800" algn="l"/>
              </a:tabLst>
            </a:pPr>
            <a:r>
              <a:rPr lang="es-ES_tradnl" dirty="0">
                <a:ea typeface="Times New Roman"/>
              </a:rPr>
              <a:t>Cuando se presentan eventos que presentan un comportamiento epidemiológico o clínico  diferente al habitual. </a:t>
            </a:r>
            <a:endParaRPr lang="es-CO" sz="2000" dirty="0">
              <a:effectLst/>
              <a:ea typeface="Times New Roman"/>
            </a:endParaRPr>
          </a:p>
        </p:txBody>
      </p:sp>
    </p:spTree>
    <p:extLst>
      <p:ext uri="{BB962C8B-B14F-4D97-AF65-F5344CB8AC3E}">
        <p14:creationId xmlns:p14="http://schemas.microsoft.com/office/powerpoint/2010/main" val="6857529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3" name="2 Rectángulo"/>
          <p:cNvSpPr/>
          <p:nvPr/>
        </p:nvSpPr>
        <p:spPr>
          <a:xfrm>
            <a:off x="467544" y="1443841"/>
            <a:ext cx="8208912" cy="4862870"/>
          </a:xfrm>
          <a:prstGeom prst="rect">
            <a:avLst/>
          </a:prstGeom>
        </p:spPr>
        <p:txBody>
          <a:bodyPr wrap="square">
            <a:spAutoFit/>
          </a:bodyPr>
          <a:lstStyle/>
          <a:p>
            <a:pPr algn="just">
              <a:spcAft>
                <a:spcPts val="0"/>
              </a:spcAft>
            </a:pPr>
            <a:r>
              <a:rPr lang="es-ES" b="1" dirty="0">
                <a:ea typeface="Times New Roman"/>
              </a:rPr>
              <a:t>6.3 ACCIONES ANTE LA PRESENCIA DE EVENTOS DE INTERÉS EN SALUD PÚBLICA</a:t>
            </a:r>
            <a:endParaRPr lang="es-CO" sz="2000" dirty="0">
              <a:ea typeface="Times New Roman"/>
            </a:endParaRPr>
          </a:p>
          <a:p>
            <a:pPr marL="180340" algn="just">
              <a:spcAft>
                <a:spcPts val="0"/>
              </a:spcAft>
            </a:pPr>
            <a:r>
              <a:rPr lang="es-ES" b="1" dirty="0">
                <a:ea typeface="Calibri"/>
                <a:cs typeface="ArialMT"/>
              </a:rPr>
              <a:t>6.3.1 </a:t>
            </a:r>
            <a:r>
              <a:rPr lang="es-CO" b="1" dirty="0">
                <a:ea typeface="Calibri"/>
                <a:cs typeface="ArialMT"/>
              </a:rPr>
              <a:t>Notificar dentro de las primeras 24 horas</a:t>
            </a:r>
            <a:endParaRPr lang="es-CO" sz="2000" dirty="0">
              <a:ea typeface="Times New Roman"/>
            </a:endParaRPr>
          </a:p>
          <a:p>
            <a:pPr algn="just">
              <a:spcAft>
                <a:spcPts val="0"/>
              </a:spcAft>
            </a:pPr>
            <a:r>
              <a:rPr lang="es-CO" dirty="0">
                <a:ea typeface="Calibri"/>
                <a:cs typeface="ArialMT"/>
              </a:rPr>
              <a:t> </a:t>
            </a:r>
            <a:endParaRPr lang="es-CO" sz="2000" dirty="0">
              <a:ea typeface="Times New Roman"/>
            </a:endParaRPr>
          </a:p>
          <a:p>
            <a:pPr algn="just">
              <a:spcAft>
                <a:spcPts val="0"/>
              </a:spcAft>
            </a:pPr>
            <a:r>
              <a:rPr lang="es-CO" dirty="0">
                <a:ea typeface="Calibri"/>
                <a:cs typeface="ArialMT"/>
              </a:rPr>
              <a:t>La notificación formal de los eventos identificados se realiza a través del subsistema de vigilancia en salud pública (SIVIGILA), el cual es alimentado por la información que se captura a través de las estrategias de vigilancia establecidas (</a:t>
            </a:r>
            <a:r>
              <a:rPr lang="es-CO" dirty="0" err="1">
                <a:ea typeface="Calibri"/>
                <a:cs typeface="ArialMT"/>
              </a:rPr>
              <a:t>ej</a:t>
            </a:r>
            <a:r>
              <a:rPr lang="es-CO" dirty="0">
                <a:ea typeface="Calibri"/>
                <a:cs typeface="ArialMT"/>
              </a:rPr>
              <a:t>: notificación de casos predefinidos). </a:t>
            </a:r>
            <a:endParaRPr lang="es-CO" dirty="0" smtClean="0">
              <a:ea typeface="Calibri"/>
              <a:cs typeface="ArialMT"/>
            </a:endParaRPr>
          </a:p>
          <a:p>
            <a:pPr algn="just">
              <a:spcAft>
                <a:spcPts val="0"/>
              </a:spcAft>
            </a:pPr>
            <a:endParaRPr lang="es-MX" dirty="0">
              <a:ea typeface="Calibri"/>
              <a:cs typeface="ArialMT"/>
            </a:endParaRPr>
          </a:p>
          <a:p>
            <a:pPr algn="just">
              <a:spcAft>
                <a:spcPts val="0"/>
              </a:spcAft>
            </a:pPr>
            <a:r>
              <a:rPr lang="es-CO" dirty="0">
                <a:ea typeface="Calibri"/>
                <a:cs typeface="ArialMT"/>
              </a:rPr>
              <a:t>Con el fin de cumplir con el proceso de notificación de los eventos de interés en salud pública, los establecimientos penitenciarios y carcelarios debe contar con los recursos logísticos (computador con aplicativo </a:t>
            </a:r>
            <a:r>
              <a:rPr lang="es-CO" dirty="0" err="1">
                <a:ea typeface="Calibri"/>
                <a:cs typeface="ArialMT"/>
              </a:rPr>
              <a:t>Sivigila</a:t>
            </a:r>
            <a:r>
              <a:rPr lang="es-CO" dirty="0">
                <a:ea typeface="Calibri"/>
                <a:cs typeface="ArialMT"/>
              </a:rPr>
              <a:t>), recurso humano capacitado en los protocolos de vigilancia de los eventos de interés, diligenciamiento de instrumentos, conocer los procesos establecidos por el sistema, etc.</a:t>
            </a:r>
            <a:endParaRPr lang="es-CO" sz="2000" dirty="0">
              <a:ea typeface="Times New Roman"/>
            </a:endParaRPr>
          </a:p>
          <a:p>
            <a:pPr algn="just">
              <a:spcAft>
                <a:spcPts val="0"/>
              </a:spcAft>
            </a:pPr>
            <a:endParaRPr lang="es-CO" dirty="0" smtClean="0">
              <a:latin typeface="ArialMT"/>
              <a:ea typeface="Calibri"/>
              <a:cs typeface="ArialMT"/>
            </a:endParaRPr>
          </a:p>
          <a:p>
            <a:pPr marL="180340" algn="just">
              <a:spcAft>
                <a:spcPts val="0"/>
              </a:spcAft>
            </a:pPr>
            <a:endParaRPr lang="es-MX" sz="2000" dirty="0" smtClean="0">
              <a:latin typeface="ArialMT"/>
              <a:ea typeface="Calibri"/>
            </a:endParaRPr>
          </a:p>
          <a:p>
            <a:pPr algn="just">
              <a:spcAft>
                <a:spcPts val="0"/>
              </a:spcAft>
            </a:pPr>
            <a:endParaRPr lang="es-CO" sz="2000" dirty="0">
              <a:latin typeface="Times New Roman"/>
              <a:ea typeface="Times New Roman"/>
            </a:endParaRPr>
          </a:p>
          <a:p>
            <a:pPr algn="just">
              <a:spcAft>
                <a:spcPts val="0"/>
              </a:spcAft>
            </a:pPr>
            <a:r>
              <a:rPr lang="es-CO" dirty="0">
                <a:latin typeface="ArialMT"/>
                <a:ea typeface="Calibri"/>
                <a:cs typeface="ArialMT"/>
              </a:rPr>
              <a:t> </a:t>
            </a:r>
            <a:endParaRPr lang="es-CO" sz="2000" dirty="0">
              <a:effectLst/>
              <a:latin typeface="Times New Roman"/>
              <a:ea typeface="Times New Roman"/>
            </a:endParaRPr>
          </a:p>
        </p:txBody>
      </p:sp>
    </p:spTree>
    <p:extLst>
      <p:ext uri="{BB962C8B-B14F-4D97-AF65-F5344CB8AC3E}">
        <p14:creationId xmlns:p14="http://schemas.microsoft.com/office/powerpoint/2010/main" val="31245101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3" name="2 Rectángulo"/>
          <p:cNvSpPr/>
          <p:nvPr/>
        </p:nvSpPr>
        <p:spPr>
          <a:xfrm>
            <a:off x="467544" y="1443841"/>
            <a:ext cx="8208912" cy="4832092"/>
          </a:xfrm>
          <a:prstGeom prst="rect">
            <a:avLst/>
          </a:prstGeom>
        </p:spPr>
        <p:txBody>
          <a:bodyPr wrap="square">
            <a:spAutoFit/>
          </a:bodyPr>
          <a:lstStyle/>
          <a:p>
            <a:pPr marL="180340" lvl="0" algn="just"/>
            <a:r>
              <a:rPr lang="es-ES" b="1" dirty="0">
                <a:solidFill>
                  <a:prstClr val="black"/>
                </a:solidFill>
                <a:ea typeface="Calibri"/>
                <a:cs typeface="ArialMT"/>
              </a:rPr>
              <a:t>6.3.2 Realizar acciones individuales de acuerdo con lo establecido en el protocolo de vigilancia o guía de atención de los eventos de interés en salud pública identificados:</a:t>
            </a:r>
            <a:endParaRPr lang="es-CO" dirty="0">
              <a:solidFill>
                <a:prstClr val="black"/>
              </a:solidFill>
              <a:ea typeface="Times New Roman"/>
            </a:endParaRPr>
          </a:p>
          <a:p>
            <a:pPr lvl="0" algn="just"/>
            <a:r>
              <a:rPr lang="es-CO" b="1" dirty="0">
                <a:solidFill>
                  <a:prstClr val="black"/>
                </a:solidFill>
                <a:ea typeface="Calibri"/>
                <a:cs typeface="ArialMT"/>
              </a:rPr>
              <a:t> </a:t>
            </a:r>
            <a:endParaRPr lang="es-CO" dirty="0">
              <a:solidFill>
                <a:prstClr val="black"/>
              </a:solidFill>
              <a:ea typeface="Times New Roman"/>
            </a:endParaRPr>
          </a:p>
          <a:p>
            <a:pPr lvl="0" algn="just"/>
            <a:r>
              <a:rPr lang="es-CO" dirty="0">
                <a:solidFill>
                  <a:prstClr val="black"/>
                </a:solidFill>
                <a:ea typeface="Calibri"/>
                <a:cs typeface="ArialMT"/>
              </a:rPr>
              <a:t>Dentro de las acciones individuales establecidas por los protocolos de vigilancia, de acuerdo con las características epidemiológicas del evento se encuentran:</a:t>
            </a:r>
            <a:endParaRPr lang="es-CO" dirty="0">
              <a:solidFill>
                <a:prstClr val="black"/>
              </a:solidFill>
              <a:ea typeface="Times New Roman"/>
            </a:endParaRPr>
          </a:p>
          <a:p>
            <a:pPr lvl="0" algn="just"/>
            <a:r>
              <a:rPr lang="es-CO" dirty="0">
                <a:solidFill>
                  <a:prstClr val="black"/>
                </a:solidFill>
                <a:ea typeface="Calibri"/>
                <a:cs typeface="ArialMT"/>
              </a:rPr>
              <a:t> </a:t>
            </a:r>
            <a:endParaRPr lang="es-CO" dirty="0">
              <a:solidFill>
                <a:prstClr val="black"/>
              </a:solidFill>
              <a:ea typeface="Times New Roman"/>
            </a:endParaRPr>
          </a:p>
          <a:p>
            <a:pPr lvl="0" algn="just"/>
            <a:r>
              <a:rPr lang="es-CO" dirty="0">
                <a:solidFill>
                  <a:prstClr val="black"/>
                </a:solidFill>
                <a:ea typeface="Calibri"/>
                <a:cs typeface="ArialMT"/>
              </a:rPr>
              <a:t>Para la realización de acciones individuales se debe tener en cuenta:</a:t>
            </a:r>
            <a:endParaRPr lang="es-CO" dirty="0">
              <a:solidFill>
                <a:prstClr val="black"/>
              </a:solidFill>
              <a:ea typeface="Times New Roman"/>
            </a:endParaRPr>
          </a:p>
          <a:p>
            <a:pPr marL="342900" lvl="0" indent="-342900" algn="just">
              <a:buFont typeface="Symbol"/>
              <a:buChar char=""/>
            </a:pPr>
            <a:r>
              <a:rPr lang="es-CO" dirty="0">
                <a:solidFill>
                  <a:prstClr val="black"/>
                </a:solidFill>
                <a:ea typeface="Calibri"/>
                <a:cs typeface="ArialMT"/>
              </a:rPr>
              <a:t>Aislamiento </a:t>
            </a:r>
            <a:endParaRPr lang="es-CO" dirty="0">
              <a:solidFill>
                <a:prstClr val="black"/>
              </a:solidFill>
              <a:ea typeface="Times New Roman"/>
            </a:endParaRPr>
          </a:p>
          <a:p>
            <a:pPr marL="342900" lvl="0" indent="-342900" algn="just">
              <a:buFont typeface="Symbol"/>
              <a:buChar char=""/>
            </a:pPr>
            <a:r>
              <a:rPr lang="es-CO" dirty="0">
                <a:solidFill>
                  <a:prstClr val="black"/>
                </a:solidFill>
                <a:ea typeface="Calibri"/>
                <a:cs typeface="ArialMT"/>
              </a:rPr>
              <a:t>Recolección de muestras.</a:t>
            </a:r>
            <a:endParaRPr lang="es-CO" dirty="0">
              <a:solidFill>
                <a:prstClr val="black"/>
              </a:solidFill>
              <a:ea typeface="Times New Roman"/>
            </a:endParaRPr>
          </a:p>
          <a:p>
            <a:pPr marL="342900" lvl="0" indent="-342900" algn="just">
              <a:buFont typeface="Symbol"/>
              <a:buChar char=""/>
            </a:pPr>
            <a:r>
              <a:rPr lang="es-CO" dirty="0">
                <a:solidFill>
                  <a:prstClr val="black"/>
                </a:solidFill>
                <a:ea typeface="Calibri"/>
                <a:cs typeface="ArialMT"/>
              </a:rPr>
              <a:t>Aplicación de medidas terapéuticas no farmacológicas</a:t>
            </a:r>
            <a:endParaRPr lang="es-CO" dirty="0">
              <a:solidFill>
                <a:prstClr val="black"/>
              </a:solidFill>
              <a:ea typeface="Times New Roman"/>
            </a:endParaRPr>
          </a:p>
          <a:p>
            <a:pPr marL="342900" lvl="0" indent="-342900" algn="just">
              <a:buFont typeface="Symbol"/>
              <a:buChar char=""/>
            </a:pPr>
            <a:r>
              <a:rPr lang="es-CO" dirty="0">
                <a:solidFill>
                  <a:prstClr val="black"/>
                </a:solidFill>
                <a:ea typeface="Calibri"/>
                <a:cs typeface="ArialMT"/>
              </a:rPr>
              <a:t>Aplicación de medidas terapéuticas farmacológicas</a:t>
            </a:r>
            <a:endParaRPr lang="es-CO" dirty="0">
              <a:solidFill>
                <a:prstClr val="black"/>
              </a:solidFill>
              <a:ea typeface="Times New Roman"/>
            </a:endParaRPr>
          </a:p>
          <a:p>
            <a:pPr marL="342900" lvl="0" indent="-342900" algn="just">
              <a:buFont typeface="Symbol"/>
              <a:buChar char=""/>
            </a:pPr>
            <a:r>
              <a:rPr lang="es-CO" dirty="0">
                <a:solidFill>
                  <a:prstClr val="black"/>
                </a:solidFill>
                <a:ea typeface="Calibri"/>
                <a:cs typeface="ArialMT"/>
              </a:rPr>
              <a:t>Hospitalización en caso de ser necesario, así como consulta inmediata en caso de presentarse síntomas</a:t>
            </a:r>
            <a:endParaRPr lang="es-CO" dirty="0">
              <a:solidFill>
                <a:prstClr val="black"/>
              </a:solidFill>
              <a:ea typeface="Times New Roman"/>
            </a:endParaRPr>
          </a:p>
          <a:p>
            <a:pPr marL="342900" lvl="0" indent="-342900" algn="just">
              <a:buFont typeface="Symbol"/>
              <a:buChar char=""/>
            </a:pPr>
            <a:r>
              <a:rPr lang="es-CO" dirty="0">
                <a:solidFill>
                  <a:prstClr val="black"/>
                </a:solidFill>
                <a:ea typeface="Calibri"/>
                <a:cs typeface="ArialMT"/>
              </a:rPr>
              <a:t>Rehabilitación</a:t>
            </a:r>
            <a:endParaRPr lang="es-CO" dirty="0">
              <a:solidFill>
                <a:prstClr val="black"/>
              </a:solidFill>
              <a:ea typeface="Times New Roman"/>
            </a:endParaRPr>
          </a:p>
          <a:p>
            <a:pPr algn="just">
              <a:spcAft>
                <a:spcPts val="0"/>
              </a:spcAft>
            </a:pPr>
            <a:endParaRPr lang="es-CO" sz="2000" dirty="0">
              <a:latin typeface="Times New Roman"/>
              <a:ea typeface="Times New Roman"/>
            </a:endParaRPr>
          </a:p>
          <a:p>
            <a:pPr algn="just">
              <a:spcAft>
                <a:spcPts val="0"/>
              </a:spcAft>
            </a:pPr>
            <a:r>
              <a:rPr lang="es-CO" dirty="0">
                <a:latin typeface="ArialMT"/>
                <a:ea typeface="Calibri"/>
                <a:cs typeface="ArialMT"/>
              </a:rPr>
              <a:t> </a:t>
            </a:r>
            <a:endParaRPr lang="es-CO" sz="2000" dirty="0">
              <a:effectLst/>
              <a:latin typeface="Times New Roman"/>
              <a:ea typeface="Times New Roman"/>
            </a:endParaRPr>
          </a:p>
        </p:txBody>
      </p:sp>
    </p:spTree>
    <p:extLst>
      <p:ext uri="{BB962C8B-B14F-4D97-AF65-F5344CB8AC3E}">
        <p14:creationId xmlns:p14="http://schemas.microsoft.com/office/powerpoint/2010/main" val="15846985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3" name="2 Rectángulo"/>
          <p:cNvSpPr/>
          <p:nvPr/>
        </p:nvSpPr>
        <p:spPr>
          <a:xfrm>
            <a:off x="467544" y="1443841"/>
            <a:ext cx="8208912" cy="4062651"/>
          </a:xfrm>
          <a:prstGeom prst="rect">
            <a:avLst/>
          </a:prstGeom>
        </p:spPr>
        <p:txBody>
          <a:bodyPr wrap="square">
            <a:spAutoFit/>
          </a:bodyPr>
          <a:lstStyle/>
          <a:p>
            <a:pPr marL="180340" algn="just">
              <a:spcAft>
                <a:spcPts val="0"/>
              </a:spcAft>
            </a:pPr>
            <a:r>
              <a:rPr lang="es-CO" sz="2000" b="1" dirty="0">
                <a:ea typeface="Calibri"/>
                <a:cs typeface="ArialMT"/>
              </a:rPr>
              <a:t>6.3.3 Realizar acciones colectivas para la prevención y control</a:t>
            </a:r>
            <a:endParaRPr lang="es-CO" sz="2400" dirty="0">
              <a:ea typeface="Times New Roman"/>
            </a:endParaRPr>
          </a:p>
          <a:p>
            <a:pPr algn="just">
              <a:spcAft>
                <a:spcPts val="0"/>
              </a:spcAft>
            </a:pPr>
            <a:r>
              <a:rPr lang="es-CO" sz="2000" b="1" dirty="0">
                <a:ea typeface="Calibri"/>
                <a:cs typeface="ArialMT"/>
              </a:rPr>
              <a:t> </a:t>
            </a:r>
            <a:endParaRPr lang="es-CO" sz="2000" b="1" dirty="0" smtClean="0">
              <a:ea typeface="Calibri"/>
              <a:cs typeface="ArialMT"/>
            </a:endParaRPr>
          </a:p>
          <a:p>
            <a:pPr marL="342900" lvl="0" indent="-342900" algn="just">
              <a:spcAft>
                <a:spcPts val="0"/>
              </a:spcAft>
              <a:buFont typeface="Symbol"/>
              <a:buChar char=""/>
            </a:pPr>
            <a:r>
              <a:rPr lang="es-CO" sz="2000" dirty="0" smtClean="0">
                <a:solidFill>
                  <a:srgbClr val="000000"/>
                </a:solidFill>
                <a:ea typeface="Calibri"/>
              </a:rPr>
              <a:t>Investigación </a:t>
            </a:r>
            <a:r>
              <a:rPr lang="es-CO" sz="2000" dirty="0">
                <a:solidFill>
                  <a:srgbClr val="000000"/>
                </a:solidFill>
                <a:ea typeface="Calibri"/>
              </a:rPr>
              <a:t>epidemiológica de campo.</a:t>
            </a:r>
            <a:endParaRPr lang="es-CO" sz="2400" dirty="0">
              <a:ea typeface="Times New Roman"/>
            </a:endParaRPr>
          </a:p>
          <a:p>
            <a:pPr marL="342900" lvl="0" indent="-342900" algn="just">
              <a:spcAft>
                <a:spcPts val="0"/>
              </a:spcAft>
              <a:buFont typeface="Symbol"/>
              <a:buChar char=""/>
            </a:pPr>
            <a:r>
              <a:rPr lang="es-CO" sz="2000" dirty="0">
                <a:solidFill>
                  <a:srgbClr val="000000"/>
                </a:solidFill>
                <a:ea typeface="Calibri"/>
              </a:rPr>
              <a:t>Identificación y recolección de muestras de contactos.</a:t>
            </a:r>
            <a:endParaRPr lang="es-CO" sz="2400" dirty="0">
              <a:ea typeface="Times New Roman"/>
            </a:endParaRPr>
          </a:p>
          <a:p>
            <a:pPr marL="342900" lvl="0" indent="-342900">
              <a:spcAft>
                <a:spcPts val="0"/>
              </a:spcAft>
              <a:buFont typeface="Symbol"/>
              <a:buChar char=""/>
            </a:pPr>
            <a:r>
              <a:rPr lang="es-CO" sz="2000" dirty="0">
                <a:solidFill>
                  <a:srgbClr val="000000"/>
                </a:solidFill>
                <a:ea typeface="Calibri"/>
              </a:rPr>
              <a:t>Censo de población expuesta para establecer los antecedentes inmunológicos en los patios afectados que permita identificar población a riesgo.</a:t>
            </a:r>
            <a:endParaRPr lang="es-CO" sz="2400" dirty="0">
              <a:ea typeface="Times New Roman"/>
            </a:endParaRPr>
          </a:p>
          <a:p>
            <a:pPr marL="342900" lvl="0" indent="-342900" algn="just">
              <a:spcAft>
                <a:spcPts val="0"/>
              </a:spcAft>
              <a:buFont typeface="Symbol"/>
              <a:buChar char=""/>
            </a:pPr>
            <a:r>
              <a:rPr lang="es-CO" sz="2000" dirty="0">
                <a:solidFill>
                  <a:srgbClr val="000000"/>
                </a:solidFill>
                <a:ea typeface="Calibri"/>
              </a:rPr>
              <a:t>Búsqueda Activa Comunitaria e Institucional.</a:t>
            </a:r>
            <a:endParaRPr lang="es-CO" sz="2400" dirty="0">
              <a:ea typeface="Times New Roman"/>
            </a:endParaRPr>
          </a:p>
          <a:p>
            <a:pPr marL="342900" lvl="0" indent="-342900" algn="just">
              <a:spcAft>
                <a:spcPts val="0"/>
              </a:spcAft>
              <a:buFont typeface="Symbol"/>
              <a:buChar char=""/>
            </a:pPr>
            <a:r>
              <a:rPr lang="es-CO" sz="2000" dirty="0">
                <a:solidFill>
                  <a:srgbClr val="000000"/>
                </a:solidFill>
                <a:ea typeface="Calibri"/>
              </a:rPr>
              <a:t>Acciones de control enfocadas a los factores de riesgo.</a:t>
            </a:r>
            <a:endParaRPr lang="es-CO" sz="2400" dirty="0">
              <a:ea typeface="Times New Roman"/>
            </a:endParaRPr>
          </a:p>
          <a:p>
            <a:pPr marL="342900" lvl="0" indent="-342900" algn="just">
              <a:spcAft>
                <a:spcPts val="0"/>
              </a:spcAft>
              <a:buFont typeface="Symbol"/>
              <a:buChar char=""/>
            </a:pPr>
            <a:r>
              <a:rPr lang="es-CO" sz="2000" dirty="0">
                <a:solidFill>
                  <a:srgbClr val="000000"/>
                </a:solidFill>
                <a:ea typeface="Calibri"/>
              </a:rPr>
              <a:t>Acciones para disminuir la vulnerabilidad.</a:t>
            </a:r>
            <a:endParaRPr lang="es-CO" sz="2400" dirty="0">
              <a:ea typeface="Times New Roman"/>
            </a:endParaRPr>
          </a:p>
          <a:p>
            <a:pPr marL="342900" lvl="0" indent="-342900" algn="just">
              <a:spcAft>
                <a:spcPts val="0"/>
              </a:spcAft>
              <a:buFont typeface="Symbol"/>
              <a:buChar char=""/>
            </a:pPr>
            <a:r>
              <a:rPr lang="es-CO" sz="2000" dirty="0">
                <a:solidFill>
                  <a:srgbClr val="000000"/>
                </a:solidFill>
                <a:ea typeface="Calibri"/>
              </a:rPr>
              <a:t>Acciones de cuarentena.</a:t>
            </a:r>
            <a:endParaRPr lang="es-CO" sz="2400" dirty="0">
              <a:ea typeface="Times New Roman"/>
            </a:endParaRPr>
          </a:p>
          <a:p>
            <a:pPr algn="just">
              <a:spcAft>
                <a:spcPts val="0"/>
              </a:spcAft>
            </a:pPr>
            <a:endParaRPr lang="es-CO" sz="2000" dirty="0">
              <a:ea typeface="Times New Roman"/>
            </a:endParaRPr>
          </a:p>
          <a:p>
            <a:pPr algn="just">
              <a:spcAft>
                <a:spcPts val="0"/>
              </a:spcAft>
            </a:pPr>
            <a:r>
              <a:rPr lang="es-CO" dirty="0">
                <a:latin typeface="ArialMT"/>
                <a:ea typeface="Calibri"/>
                <a:cs typeface="ArialMT"/>
              </a:rPr>
              <a:t> </a:t>
            </a:r>
            <a:endParaRPr lang="es-CO" sz="2000" dirty="0">
              <a:effectLst/>
              <a:latin typeface="Times New Roman"/>
              <a:ea typeface="Times New Roman"/>
            </a:endParaRPr>
          </a:p>
        </p:txBody>
      </p:sp>
    </p:spTree>
    <p:extLst>
      <p:ext uri="{BB962C8B-B14F-4D97-AF65-F5344CB8AC3E}">
        <p14:creationId xmlns:p14="http://schemas.microsoft.com/office/powerpoint/2010/main" val="1016882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3" name="2 Rectángulo"/>
          <p:cNvSpPr/>
          <p:nvPr/>
        </p:nvSpPr>
        <p:spPr>
          <a:xfrm>
            <a:off x="467544" y="1443841"/>
            <a:ext cx="8208912" cy="3508653"/>
          </a:xfrm>
          <a:prstGeom prst="rect">
            <a:avLst/>
          </a:prstGeom>
        </p:spPr>
        <p:txBody>
          <a:bodyPr wrap="square">
            <a:spAutoFit/>
          </a:bodyPr>
          <a:lstStyle/>
          <a:p>
            <a:pPr marL="180340" algn="just">
              <a:spcAft>
                <a:spcPts val="0"/>
              </a:spcAft>
            </a:pPr>
            <a:r>
              <a:rPr lang="es-CO" sz="2000" b="1" dirty="0">
                <a:ea typeface="Calibri"/>
              </a:rPr>
              <a:t>6.3.4 Evaluación de las intervenciones desarrolladas.</a:t>
            </a:r>
            <a:endParaRPr lang="es-CO" sz="2400" dirty="0">
              <a:ea typeface="Times New Roman"/>
            </a:endParaRPr>
          </a:p>
          <a:p>
            <a:pPr algn="just">
              <a:spcAft>
                <a:spcPts val="0"/>
              </a:spcAft>
            </a:pPr>
            <a:r>
              <a:rPr lang="es-CO" sz="2000" dirty="0">
                <a:ea typeface="Calibri"/>
              </a:rPr>
              <a:t> </a:t>
            </a:r>
            <a:endParaRPr lang="es-CO" sz="2000" dirty="0" smtClean="0">
              <a:ea typeface="Calibri"/>
            </a:endParaRPr>
          </a:p>
          <a:p>
            <a:pPr algn="just">
              <a:spcAft>
                <a:spcPts val="0"/>
              </a:spcAft>
            </a:pPr>
            <a:endParaRPr lang="es-CO" sz="2400" dirty="0">
              <a:ea typeface="Times New Roman"/>
            </a:endParaRPr>
          </a:p>
          <a:p>
            <a:pPr algn="just">
              <a:spcAft>
                <a:spcPts val="0"/>
              </a:spcAft>
            </a:pPr>
            <a:r>
              <a:rPr lang="es-CO" sz="2000" dirty="0">
                <a:ea typeface="Calibri"/>
              </a:rPr>
              <a:t>La entidad territorial, realizará la revisión de las intervenciones realizadas y el cumplimiento al plan de mejoramiento respecto del saneamiento ambiental, en caso de dar control al evento se dará cierre al mismo teniendo en cuenta que hayan transcurrido dos periodos de incubación de la enfermedad desde el último caso identificado, en caso contrario se deberán fortalecer y tomar otras medidas de intervención hasta lograr el control.</a:t>
            </a:r>
            <a:endParaRPr lang="es-CO" sz="2400" dirty="0">
              <a:ea typeface="Times New Roman"/>
            </a:endParaRPr>
          </a:p>
          <a:p>
            <a:pPr algn="just">
              <a:spcAft>
                <a:spcPts val="0"/>
              </a:spcAft>
            </a:pPr>
            <a:endParaRPr lang="es-CO" sz="2000" dirty="0">
              <a:ea typeface="Times New Roman"/>
            </a:endParaRPr>
          </a:p>
          <a:p>
            <a:pPr algn="just">
              <a:spcAft>
                <a:spcPts val="0"/>
              </a:spcAft>
            </a:pPr>
            <a:r>
              <a:rPr lang="es-CO" dirty="0">
                <a:latin typeface="ArialMT"/>
                <a:ea typeface="Calibri"/>
                <a:cs typeface="ArialMT"/>
              </a:rPr>
              <a:t> </a:t>
            </a:r>
            <a:endParaRPr lang="es-CO" sz="2000" dirty="0">
              <a:effectLst/>
              <a:latin typeface="Times New Roman"/>
              <a:ea typeface="Times New Roman"/>
            </a:endParaRPr>
          </a:p>
        </p:txBody>
      </p:sp>
    </p:spTree>
    <p:extLst>
      <p:ext uri="{BB962C8B-B14F-4D97-AF65-F5344CB8AC3E}">
        <p14:creationId xmlns:p14="http://schemas.microsoft.com/office/powerpoint/2010/main" val="16512049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3" name="2 Rectángulo"/>
          <p:cNvSpPr/>
          <p:nvPr/>
        </p:nvSpPr>
        <p:spPr>
          <a:xfrm>
            <a:off x="467544" y="1443841"/>
            <a:ext cx="8208912" cy="4370427"/>
          </a:xfrm>
          <a:prstGeom prst="rect">
            <a:avLst/>
          </a:prstGeom>
        </p:spPr>
        <p:txBody>
          <a:bodyPr wrap="square">
            <a:spAutoFit/>
          </a:bodyPr>
          <a:lstStyle/>
          <a:p>
            <a:pPr marL="180340" algn="just">
              <a:spcAft>
                <a:spcPts val="0"/>
              </a:spcAft>
            </a:pPr>
            <a:r>
              <a:rPr lang="es-CO" sz="2000" b="1" dirty="0">
                <a:ea typeface="Calibri"/>
                <a:cs typeface="ArialMT"/>
              </a:rPr>
              <a:t>6.3.5 Aplicación de medidas sanitarias (salud ambiental).</a:t>
            </a:r>
            <a:endParaRPr lang="es-CO" sz="2400" dirty="0">
              <a:ea typeface="Times New Roman"/>
            </a:endParaRPr>
          </a:p>
          <a:p>
            <a:pPr algn="just">
              <a:spcAft>
                <a:spcPts val="0"/>
              </a:spcAft>
            </a:pPr>
            <a:r>
              <a:rPr lang="es-CO" sz="2000" b="1" dirty="0">
                <a:ea typeface="Calibri"/>
                <a:cs typeface="ArialMT"/>
              </a:rPr>
              <a:t> </a:t>
            </a:r>
            <a:endParaRPr lang="es-CO" sz="2400" dirty="0">
              <a:ea typeface="Times New Roman"/>
            </a:endParaRPr>
          </a:p>
          <a:p>
            <a:pPr algn="just">
              <a:spcAft>
                <a:spcPts val="0"/>
              </a:spcAft>
            </a:pPr>
            <a:r>
              <a:rPr lang="es-CO" sz="2000" dirty="0">
                <a:ea typeface="Calibri"/>
              </a:rPr>
              <a:t>Medidas de seguridad encaminadas a proteger la salud pública, serán de inmediata ejecución, tendrán carácter preventivo y transitorio y se aplicarán sin perjuicio de las sanciones a que haya lugar, entre las cuales están las siguientes:</a:t>
            </a:r>
            <a:endParaRPr lang="es-CO" sz="2400" dirty="0">
              <a:ea typeface="Times New Roman"/>
            </a:endParaRPr>
          </a:p>
          <a:p>
            <a:pPr algn="just">
              <a:spcAft>
                <a:spcPts val="0"/>
              </a:spcAft>
            </a:pPr>
            <a:r>
              <a:rPr lang="es-CO" sz="2000" dirty="0">
                <a:ea typeface="Calibri"/>
              </a:rPr>
              <a:t> </a:t>
            </a:r>
            <a:endParaRPr lang="es-CO" sz="2400" dirty="0">
              <a:ea typeface="Times New Roman"/>
            </a:endParaRPr>
          </a:p>
          <a:p>
            <a:pPr marL="342900" lvl="0" indent="-342900" algn="just">
              <a:spcAft>
                <a:spcPts val="0"/>
              </a:spcAft>
              <a:buFont typeface="Symbol"/>
              <a:buChar char=""/>
            </a:pPr>
            <a:r>
              <a:rPr lang="es-CO" sz="2000" dirty="0">
                <a:ea typeface="Calibri"/>
              </a:rPr>
              <a:t>Clausura temporal del establecimiento, que podrá ser total o parcial</a:t>
            </a:r>
            <a:endParaRPr lang="es-CO" sz="2400" dirty="0">
              <a:ea typeface="Times New Roman"/>
            </a:endParaRPr>
          </a:p>
          <a:p>
            <a:pPr marL="342900" lvl="0" indent="-342900" algn="just">
              <a:spcAft>
                <a:spcPts val="0"/>
              </a:spcAft>
              <a:buFont typeface="Symbol"/>
              <a:buChar char=""/>
            </a:pPr>
            <a:r>
              <a:rPr lang="es-CO" sz="2000" dirty="0">
                <a:ea typeface="Calibri"/>
              </a:rPr>
              <a:t>La suspensión total o parcial de trabajos o de servicios</a:t>
            </a:r>
            <a:endParaRPr lang="es-CO" sz="2400" dirty="0">
              <a:ea typeface="Times New Roman"/>
            </a:endParaRPr>
          </a:p>
          <a:p>
            <a:pPr marL="342900" lvl="0" indent="-342900" algn="just">
              <a:spcAft>
                <a:spcPts val="0"/>
              </a:spcAft>
              <a:buFont typeface="Symbol"/>
              <a:buChar char=""/>
            </a:pPr>
            <a:r>
              <a:rPr lang="es-CO" sz="2000" dirty="0">
                <a:ea typeface="Calibri"/>
              </a:rPr>
              <a:t>El decomiso de objetos y productos</a:t>
            </a:r>
            <a:endParaRPr lang="es-CO" sz="2400" dirty="0">
              <a:ea typeface="Times New Roman"/>
            </a:endParaRPr>
          </a:p>
          <a:p>
            <a:pPr marL="342900" lvl="0" indent="-342900" algn="just">
              <a:spcAft>
                <a:spcPts val="0"/>
              </a:spcAft>
              <a:buFont typeface="Symbol"/>
              <a:buChar char=""/>
            </a:pPr>
            <a:r>
              <a:rPr lang="es-CO" sz="2000" dirty="0">
                <a:ea typeface="Calibri"/>
              </a:rPr>
              <a:t>La destrucción o desnaturalización de artículos o productos, si es el caso</a:t>
            </a:r>
            <a:endParaRPr lang="es-CO" sz="2400" dirty="0">
              <a:ea typeface="Times New Roman"/>
            </a:endParaRPr>
          </a:p>
          <a:p>
            <a:pPr marL="180340" algn="just">
              <a:spcAft>
                <a:spcPts val="0"/>
              </a:spcAft>
            </a:pPr>
            <a:r>
              <a:rPr lang="es-CO" sz="2000" dirty="0">
                <a:ea typeface="Calibri"/>
              </a:rPr>
              <a:t> </a:t>
            </a:r>
            <a:endParaRPr lang="es-CO" sz="2400" dirty="0">
              <a:ea typeface="Times New Roman"/>
            </a:endParaRPr>
          </a:p>
          <a:p>
            <a:pPr algn="just">
              <a:spcAft>
                <a:spcPts val="0"/>
              </a:spcAft>
            </a:pPr>
            <a:endParaRPr lang="es-CO" sz="2000" dirty="0">
              <a:latin typeface="Times New Roman"/>
              <a:ea typeface="Times New Roman"/>
            </a:endParaRPr>
          </a:p>
          <a:p>
            <a:pPr algn="just">
              <a:spcAft>
                <a:spcPts val="0"/>
              </a:spcAft>
            </a:pPr>
            <a:r>
              <a:rPr lang="es-CO" dirty="0">
                <a:latin typeface="ArialMT"/>
                <a:ea typeface="Calibri"/>
                <a:cs typeface="ArialMT"/>
              </a:rPr>
              <a:t> </a:t>
            </a:r>
            <a:endParaRPr lang="es-CO" sz="2000" dirty="0">
              <a:effectLst/>
              <a:latin typeface="Times New Roman"/>
              <a:ea typeface="Times New Roman"/>
            </a:endParaRPr>
          </a:p>
        </p:txBody>
      </p:sp>
    </p:spTree>
    <p:extLst>
      <p:ext uri="{BB962C8B-B14F-4D97-AF65-F5344CB8AC3E}">
        <p14:creationId xmlns:p14="http://schemas.microsoft.com/office/powerpoint/2010/main" val="18218474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3" name="2 Rectángulo"/>
          <p:cNvSpPr/>
          <p:nvPr/>
        </p:nvSpPr>
        <p:spPr>
          <a:xfrm>
            <a:off x="467544" y="1443841"/>
            <a:ext cx="8208912" cy="5601533"/>
          </a:xfrm>
          <a:prstGeom prst="rect">
            <a:avLst/>
          </a:prstGeom>
        </p:spPr>
        <p:txBody>
          <a:bodyPr wrap="square">
            <a:spAutoFit/>
          </a:bodyPr>
          <a:lstStyle/>
          <a:p>
            <a:pPr algn="ctr">
              <a:spcAft>
                <a:spcPts val="0"/>
              </a:spcAft>
            </a:pPr>
            <a:r>
              <a:rPr lang="es-ES" sz="2000" b="1" dirty="0">
                <a:ea typeface="Times New Roman"/>
              </a:rPr>
              <a:t>6.4 MEDIDAS DE CONTROL</a:t>
            </a:r>
            <a:endParaRPr lang="es-CO" sz="2400" dirty="0">
              <a:ea typeface="Times New Roman"/>
            </a:endParaRPr>
          </a:p>
          <a:p>
            <a:pPr algn="ctr">
              <a:spcAft>
                <a:spcPts val="0"/>
              </a:spcAft>
            </a:pPr>
            <a:r>
              <a:rPr lang="es-ES" sz="2000" b="1" dirty="0">
                <a:ea typeface="Times New Roman"/>
              </a:rPr>
              <a:t> </a:t>
            </a:r>
            <a:endParaRPr lang="es-CO" sz="2400" dirty="0">
              <a:ea typeface="Times New Roman"/>
            </a:endParaRPr>
          </a:p>
          <a:p>
            <a:pPr algn="just">
              <a:spcAft>
                <a:spcPts val="0"/>
              </a:spcAft>
            </a:pPr>
            <a:r>
              <a:rPr lang="es-ES" sz="2000" dirty="0">
                <a:ea typeface="Times New Roman"/>
              </a:rPr>
              <a:t>El objetivo de las medidas de control es combatir el foco y la propagación de la infección y favorecer la protección de las personas expuestas por lo cual se destacan las siguientes.</a:t>
            </a:r>
            <a:endParaRPr lang="es-CO" sz="2400" dirty="0">
              <a:ea typeface="Times New Roman"/>
            </a:endParaRPr>
          </a:p>
          <a:p>
            <a:pPr algn="just">
              <a:spcAft>
                <a:spcPts val="0"/>
              </a:spcAft>
            </a:pPr>
            <a:r>
              <a:rPr lang="es-ES" sz="2000" dirty="0">
                <a:ea typeface="Times New Roman"/>
              </a:rPr>
              <a:t> </a:t>
            </a:r>
            <a:endParaRPr lang="es-CO" sz="2400" dirty="0">
              <a:ea typeface="Times New Roman"/>
            </a:endParaRPr>
          </a:p>
          <a:p>
            <a:pPr marL="180340" algn="just">
              <a:spcAft>
                <a:spcPts val="0"/>
              </a:spcAft>
            </a:pPr>
            <a:r>
              <a:rPr lang="es-ES" sz="2000" b="1" dirty="0">
                <a:ea typeface="Times New Roman"/>
              </a:rPr>
              <a:t>6.4.1 Aplicación de vacunas</a:t>
            </a:r>
            <a:endParaRPr lang="es-CO" sz="2400" dirty="0">
              <a:ea typeface="Times New Roman"/>
            </a:endParaRPr>
          </a:p>
          <a:p>
            <a:pPr marL="180340" algn="just">
              <a:spcAft>
                <a:spcPts val="0"/>
              </a:spcAft>
            </a:pPr>
            <a:r>
              <a:rPr lang="es-ES" sz="2000" b="1" dirty="0">
                <a:ea typeface="Times New Roman"/>
              </a:rPr>
              <a:t> </a:t>
            </a:r>
            <a:endParaRPr lang="es-CO" sz="2400" dirty="0">
              <a:ea typeface="Times New Roman"/>
            </a:endParaRPr>
          </a:p>
          <a:p>
            <a:pPr algn="just">
              <a:spcAft>
                <a:spcPts val="0"/>
              </a:spcAft>
            </a:pPr>
            <a:r>
              <a:rPr lang="es-ES" sz="2000" dirty="0">
                <a:ea typeface="Times New Roman"/>
              </a:rPr>
              <a:t>El Programa Ampliado de Inmunizaciones del Ministerio de Salud y Protección Social establece las recomendaciones técnicas frente a la aplicación de biológicos en población privada de la libertad en el cual se destaca:</a:t>
            </a:r>
            <a:endParaRPr lang="es-CO" sz="2400" dirty="0">
              <a:ea typeface="Times New Roman"/>
            </a:endParaRPr>
          </a:p>
          <a:p>
            <a:pPr algn="just">
              <a:spcAft>
                <a:spcPts val="0"/>
              </a:spcAft>
            </a:pPr>
            <a:r>
              <a:rPr lang="es-ES" sz="2000" dirty="0">
                <a:ea typeface="Times New Roman"/>
              </a:rPr>
              <a:t> </a:t>
            </a:r>
            <a:endParaRPr lang="es-CO" sz="2400" dirty="0">
              <a:ea typeface="Times New Roman"/>
            </a:endParaRPr>
          </a:p>
          <a:p>
            <a:pPr lvl="0" algn="just">
              <a:spcAft>
                <a:spcPts val="0"/>
              </a:spcAft>
            </a:pPr>
            <a:r>
              <a:rPr lang="es-ES" sz="2000" dirty="0" smtClean="0">
                <a:ea typeface="Times New Roman"/>
              </a:rPr>
              <a:t>“</a:t>
            </a:r>
            <a:r>
              <a:rPr lang="es-ES" sz="2000" b="1" i="1" dirty="0">
                <a:ea typeface="Times New Roman"/>
              </a:rPr>
              <a:t>Introducción de vacunas del Programa Ampliado de Inmunización-PAI Nacional</a:t>
            </a:r>
            <a:r>
              <a:rPr lang="es-ES" sz="2000" dirty="0">
                <a:ea typeface="Times New Roman"/>
              </a:rPr>
              <a:t>”.</a:t>
            </a:r>
            <a:endParaRPr lang="es-CO" sz="2400" dirty="0">
              <a:ea typeface="Times New Roman"/>
            </a:endParaRPr>
          </a:p>
          <a:p>
            <a:pPr marL="457200" algn="just">
              <a:spcAft>
                <a:spcPts val="0"/>
              </a:spcAft>
            </a:pPr>
            <a:r>
              <a:rPr lang="es-ES" sz="2000" dirty="0">
                <a:latin typeface="Arial"/>
                <a:ea typeface="Times New Roman"/>
              </a:rPr>
              <a:t> </a:t>
            </a:r>
            <a:endParaRPr lang="es-CO" sz="2400" dirty="0">
              <a:latin typeface="Times New Roman"/>
              <a:ea typeface="Times New Roman"/>
            </a:endParaRPr>
          </a:p>
          <a:p>
            <a:pPr algn="just">
              <a:spcAft>
                <a:spcPts val="0"/>
              </a:spcAft>
            </a:pPr>
            <a:endParaRPr lang="es-CO" sz="2000" dirty="0">
              <a:latin typeface="Times New Roman"/>
              <a:ea typeface="Times New Roman"/>
            </a:endParaRPr>
          </a:p>
          <a:p>
            <a:pPr algn="just">
              <a:spcAft>
                <a:spcPts val="0"/>
              </a:spcAft>
            </a:pPr>
            <a:r>
              <a:rPr lang="es-CO" dirty="0">
                <a:latin typeface="ArialMT"/>
                <a:ea typeface="Calibri"/>
                <a:cs typeface="ArialMT"/>
              </a:rPr>
              <a:t> </a:t>
            </a:r>
            <a:endParaRPr lang="es-CO" sz="2000" dirty="0">
              <a:effectLst/>
              <a:latin typeface="Times New Roman"/>
              <a:ea typeface="Times New Roman"/>
            </a:endParaRPr>
          </a:p>
        </p:txBody>
      </p:sp>
    </p:spTree>
    <p:extLst>
      <p:ext uri="{BB962C8B-B14F-4D97-AF65-F5344CB8AC3E}">
        <p14:creationId xmlns:p14="http://schemas.microsoft.com/office/powerpoint/2010/main" val="32692915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3" name="2 Rectángulo"/>
          <p:cNvSpPr/>
          <p:nvPr/>
        </p:nvSpPr>
        <p:spPr>
          <a:xfrm>
            <a:off x="467544" y="1256467"/>
            <a:ext cx="8208912" cy="5601533"/>
          </a:xfrm>
          <a:prstGeom prst="rect">
            <a:avLst/>
          </a:prstGeom>
        </p:spPr>
        <p:txBody>
          <a:bodyPr wrap="square">
            <a:spAutoFit/>
          </a:bodyPr>
          <a:lstStyle/>
          <a:p>
            <a:pPr algn="ctr">
              <a:spcAft>
                <a:spcPts val="0"/>
              </a:spcAft>
            </a:pPr>
            <a:r>
              <a:rPr lang="es-ES" sz="2000" b="1" dirty="0">
                <a:ea typeface="Times New Roman"/>
              </a:rPr>
              <a:t>6.4 MEDIDAS DE CONTROL</a:t>
            </a:r>
            <a:endParaRPr lang="es-CO" sz="2400" dirty="0">
              <a:ea typeface="Times New Roman"/>
            </a:endParaRPr>
          </a:p>
          <a:p>
            <a:pPr algn="ctr">
              <a:spcAft>
                <a:spcPts val="0"/>
              </a:spcAft>
            </a:pPr>
            <a:r>
              <a:rPr lang="es-ES" sz="2000" b="1" dirty="0">
                <a:ea typeface="Times New Roman"/>
              </a:rPr>
              <a:t> </a:t>
            </a:r>
            <a:endParaRPr lang="es-CO" sz="2400" dirty="0">
              <a:ea typeface="Times New Roman"/>
            </a:endParaRPr>
          </a:p>
          <a:p>
            <a:pPr algn="just">
              <a:spcAft>
                <a:spcPts val="0"/>
              </a:spcAft>
            </a:pPr>
            <a:r>
              <a:rPr lang="es-ES" sz="2000" dirty="0">
                <a:ea typeface="Times New Roman"/>
              </a:rPr>
              <a:t>El objetivo de las medidas de control es combatir el foco y la propagación de la infección y favorecer la protección de las personas expuestas por lo cual se destacan las siguientes.</a:t>
            </a:r>
            <a:endParaRPr lang="es-CO" sz="2400" dirty="0">
              <a:ea typeface="Times New Roman"/>
            </a:endParaRPr>
          </a:p>
          <a:p>
            <a:pPr algn="just">
              <a:spcAft>
                <a:spcPts val="0"/>
              </a:spcAft>
            </a:pPr>
            <a:r>
              <a:rPr lang="es-ES" sz="2000" dirty="0">
                <a:ea typeface="Times New Roman"/>
              </a:rPr>
              <a:t> </a:t>
            </a:r>
            <a:endParaRPr lang="es-CO" sz="2400" dirty="0">
              <a:ea typeface="Times New Roman"/>
            </a:endParaRPr>
          </a:p>
          <a:p>
            <a:pPr marL="180340" algn="just">
              <a:spcAft>
                <a:spcPts val="0"/>
              </a:spcAft>
            </a:pPr>
            <a:r>
              <a:rPr lang="es-ES" sz="2000" b="1" dirty="0">
                <a:ea typeface="Times New Roman"/>
              </a:rPr>
              <a:t>6.4.1 Aplicación de vacunas</a:t>
            </a:r>
            <a:endParaRPr lang="es-CO" sz="2400" dirty="0">
              <a:ea typeface="Times New Roman"/>
            </a:endParaRPr>
          </a:p>
          <a:p>
            <a:pPr marL="180340" algn="just">
              <a:spcAft>
                <a:spcPts val="0"/>
              </a:spcAft>
            </a:pPr>
            <a:r>
              <a:rPr lang="es-ES" sz="2000" b="1" dirty="0">
                <a:ea typeface="Times New Roman"/>
              </a:rPr>
              <a:t> </a:t>
            </a:r>
            <a:endParaRPr lang="es-CO" sz="2400" dirty="0">
              <a:ea typeface="Times New Roman"/>
            </a:endParaRPr>
          </a:p>
          <a:p>
            <a:pPr algn="just">
              <a:spcAft>
                <a:spcPts val="0"/>
              </a:spcAft>
            </a:pPr>
            <a:r>
              <a:rPr lang="es-ES" sz="2000" dirty="0">
                <a:ea typeface="Times New Roman"/>
              </a:rPr>
              <a:t>El Programa Ampliado de Inmunizaciones del Ministerio de Salud y Protección Social establece las recomendaciones técnicas frente a la aplicación de biológicos en población privada de la libertad en el cual se destaca:</a:t>
            </a:r>
            <a:endParaRPr lang="es-CO" sz="2400" dirty="0">
              <a:ea typeface="Times New Roman"/>
            </a:endParaRPr>
          </a:p>
          <a:p>
            <a:pPr algn="just">
              <a:spcAft>
                <a:spcPts val="0"/>
              </a:spcAft>
            </a:pPr>
            <a:r>
              <a:rPr lang="es-ES" sz="2000" dirty="0">
                <a:ea typeface="Times New Roman"/>
              </a:rPr>
              <a:t> </a:t>
            </a:r>
            <a:endParaRPr lang="es-CO" sz="2400" dirty="0">
              <a:ea typeface="Times New Roman"/>
            </a:endParaRPr>
          </a:p>
          <a:p>
            <a:pPr lvl="0" algn="just">
              <a:spcAft>
                <a:spcPts val="0"/>
              </a:spcAft>
            </a:pPr>
            <a:r>
              <a:rPr lang="es-ES" sz="2000" dirty="0" smtClean="0">
                <a:ea typeface="Times New Roman"/>
              </a:rPr>
              <a:t>“</a:t>
            </a:r>
            <a:r>
              <a:rPr lang="es-ES" sz="2000" b="1" i="1" dirty="0">
                <a:ea typeface="Times New Roman"/>
              </a:rPr>
              <a:t>Introducción de vacunas del Programa Ampliado de Inmunización-PAI Nacional</a:t>
            </a:r>
            <a:r>
              <a:rPr lang="es-ES" sz="2000" dirty="0">
                <a:ea typeface="Times New Roman"/>
              </a:rPr>
              <a:t>”.</a:t>
            </a:r>
            <a:endParaRPr lang="es-CO" sz="2400" dirty="0">
              <a:ea typeface="Times New Roman"/>
            </a:endParaRPr>
          </a:p>
          <a:p>
            <a:pPr marL="457200" algn="just">
              <a:spcAft>
                <a:spcPts val="0"/>
              </a:spcAft>
            </a:pPr>
            <a:r>
              <a:rPr lang="es-ES" sz="2000" dirty="0">
                <a:ea typeface="Times New Roman"/>
              </a:rPr>
              <a:t> </a:t>
            </a:r>
            <a:endParaRPr lang="es-CO" sz="2400" dirty="0">
              <a:ea typeface="Times New Roman"/>
            </a:endParaRPr>
          </a:p>
          <a:p>
            <a:pPr algn="just">
              <a:spcAft>
                <a:spcPts val="0"/>
              </a:spcAft>
            </a:pPr>
            <a:endParaRPr lang="es-CO" sz="2000" dirty="0">
              <a:latin typeface="Times New Roman"/>
              <a:ea typeface="Times New Roman"/>
            </a:endParaRPr>
          </a:p>
          <a:p>
            <a:pPr algn="just">
              <a:spcAft>
                <a:spcPts val="0"/>
              </a:spcAft>
            </a:pPr>
            <a:r>
              <a:rPr lang="es-CO" dirty="0">
                <a:latin typeface="ArialMT"/>
                <a:ea typeface="Calibri"/>
                <a:cs typeface="ArialMT"/>
              </a:rPr>
              <a:t> </a:t>
            </a:r>
            <a:endParaRPr lang="es-CO" sz="2000" dirty="0">
              <a:effectLst/>
              <a:latin typeface="Times New Roman"/>
              <a:ea typeface="Times New Roman"/>
            </a:endParaRPr>
          </a:p>
        </p:txBody>
      </p:sp>
    </p:spTree>
    <p:extLst>
      <p:ext uri="{BB962C8B-B14F-4D97-AF65-F5344CB8AC3E}">
        <p14:creationId xmlns:p14="http://schemas.microsoft.com/office/powerpoint/2010/main" val="42181792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3" name="2 Rectángulo"/>
          <p:cNvSpPr/>
          <p:nvPr/>
        </p:nvSpPr>
        <p:spPr>
          <a:xfrm>
            <a:off x="473684" y="1628800"/>
            <a:ext cx="8208912" cy="3724096"/>
          </a:xfrm>
          <a:prstGeom prst="rect">
            <a:avLst/>
          </a:prstGeom>
        </p:spPr>
        <p:txBody>
          <a:bodyPr wrap="square">
            <a:spAutoFit/>
          </a:bodyPr>
          <a:lstStyle/>
          <a:p>
            <a:pPr marL="180340" algn="just">
              <a:lnSpc>
                <a:spcPts val="1205"/>
              </a:lnSpc>
              <a:spcAft>
                <a:spcPts val="0"/>
              </a:spcAft>
            </a:pPr>
            <a:r>
              <a:rPr lang="es-CO" sz="2000" b="1" dirty="0">
                <a:ea typeface="Calibri"/>
                <a:cs typeface="Times New Roman"/>
              </a:rPr>
              <a:t>6.4.2 Prescripción de tratamiento terapéutico, profiláctico. </a:t>
            </a:r>
            <a:endParaRPr lang="es-CO" sz="2400" dirty="0">
              <a:ea typeface="Calibri"/>
              <a:cs typeface="Times New Roman"/>
            </a:endParaRPr>
          </a:p>
          <a:p>
            <a:pPr>
              <a:spcAft>
                <a:spcPts val="0"/>
              </a:spcAft>
            </a:pPr>
            <a:r>
              <a:rPr lang="es-CO" sz="2400" dirty="0">
                <a:ea typeface="Times New Roman"/>
              </a:rPr>
              <a:t> </a:t>
            </a:r>
          </a:p>
          <a:p>
            <a:pPr algn="just">
              <a:spcAft>
                <a:spcPts val="0"/>
              </a:spcAft>
            </a:pPr>
            <a:r>
              <a:rPr lang="es-ES" sz="2000" dirty="0">
                <a:ea typeface="Times New Roman"/>
              </a:rPr>
              <a:t>El prestador de los servicios de salud deberá garantizar el tratamiento para los casos, que según prescripción médica lo ameriten, esto con el fin de disminuir la morbilidad, mortalidad, secuelas, síntomas, contrarrestar la enfermedad o controlar la diseminación; adicional es necesario el tratamiento profiláctico en los contactos que se puedan encontrar durante la búsqueda activa comunitaria acorde con las prescripciones recomendadas en los protocolos de vigilancia en salud pública de los eventos.</a:t>
            </a:r>
            <a:endParaRPr lang="es-CO" sz="2400" dirty="0">
              <a:ea typeface="Times New Roman"/>
            </a:endParaRPr>
          </a:p>
          <a:p>
            <a:pPr>
              <a:spcAft>
                <a:spcPts val="0"/>
              </a:spcAft>
            </a:pPr>
            <a:r>
              <a:rPr lang="es-ES" sz="2400" dirty="0">
                <a:latin typeface="Times New Roman"/>
                <a:ea typeface="Times New Roman"/>
              </a:rPr>
              <a:t> </a:t>
            </a:r>
            <a:endParaRPr lang="es-CO" sz="2400" dirty="0">
              <a:latin typeface="Times New Roman"/>
              <a:ea typeface="Times New Roman"/>
            </a:endParaRPr>
          </a:p>
          <a:p>
            <a:pPr algn="just">
              <a:spcAft>
                <a:spcPts val="0"/>
              </a:spcAft>
            </a:pPr>
            <a:endParaRPr lang="es-CO" sz="2000" dirty="0">
              <a:latin typeface="Times New Roman"/>
              <a:ea typeface="Times New Roman"/>
            </a:endParaRPr>
          </a:p>
          <a:p>
            <a:pPr algn="just">
              <a:spcAft>
                <a:spcPts val="0"/>
              </a:spcAft>
            </a:pPr>
            <a:r>
              <a:rPr lang="es-CO" dirty="0">
                <a:latin typeface="ArialMT"/>
                <a:ea typeface="Calibri"/>
                <a:cs typeface="ArialMT"/>
              </a:rPr>
              <a:t> </a:t>
            </a:r>
            <a:endParaRPr lang="es-CO" sz="2000" dirty="0">
              <a:effectLst/>
              <a:latin typeface="Times New Roman"/>
              <a:ea typeface="Times New Roman"/>
            </a:endParaRPr>
          </a:p>
        </p:txBody>
      </p:sp>
    </p:spTree>
    <p:extLst>
      <p:ext uri="{BB962C8B-B14F-4D97-AF65-F5344CB8AC3E}">
        <p14:creationId xmlns:p14="http://schemas.microsoft.com/office/powerpoint/2010/main" val="2350088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3" name="2 Rectángulo"/>
          <p:cNvSpPr/>
          <p:nvPr/>
        </p:nvSpPr>
        <p:spPr>
          <a:xfrm>
            <a:off x="467544" y="1196752"/>
            <a:ext cx="8208912" cy="5970865"/>
          </a:xfrm>
          <a:prstGeom prst="rect">
            <a:avLst/>
          </a:prstGeom>
        </p:spPr>
        <p:txBody>
          <a:bodyPr wrap="square">
            <a:spAutoFit/>
          </a:bodyPr>
          <a:lstStyle/>
          <a:p>
            <a:pPr marL="180340" algn="just">
              <a:spcAft>
                <a:spcPts val="0"/>
              </a:spcAft>
            </a:pPr>
            <a:r>
              <a:rPr lang="es-ES" sz="2000" b="1" dirty="0">
                <a:ea typeface="Times New Roman"/>
              </a:rPr>
              <a:t>6.4.3 Control de la fuente </a:t>
            </a:r>
            <a:endParaRPr lang="es-CO" sz="2400" dirty="0">
              <a:ea typeface="Times New Roman"/>
            </a:endParaRPr>
          </a:p>
          <a:p>
            <a:pPr marL="180340" algn="just">
              <a:spcAft>
                <a:spcPts val="0"/>
              </a:spcAft>
            </a:pPr>
            <a:r>
              <a:rPr lang="es-ES" sz="2000" b="1" dirty="0">
                <a:ea typeface="Times New Roman"/>
              </a:rPr>
              <a:t> </a:t>
            </a:r>
            <a:endParaRPr lang="es-CO" sz="2400" dirty="0">
              <a:ea typeface="Times New Roman"/>
            </a:endParaRPr>
          </a:p>
          <a:p>
            <a:pPr algn="just">
              <a:spcAft>
                <a:spcPts val="0"/>
              </a:spcAft>
            </a:pPr>
            <a:r>
              <a:rPr lang="es-ES" sz="2000" dirty="0">
                <a:ea typeface="Times New Roman"/>
              </a:rPr>
              <a:t>En cuanto al control de la fuente de transmisión consiste en tomar medidas que disminuyan o controlen la proliferación como son eliminar la comida contaminada, potabilizar aguas contaminadas, el decomiso de objetos y productos. </a:t>
            </a:r>
            <a:endParaRPr lang="es-CO" sz="2400" dirty="0">
              <a:ea typeface="Times New Roman"/>
            </a:endParaRPr>
          </a:p>
          <a:p>
            <a:pPr algn="just">
              <a:spcAft>
                <a:spcPts val="0"/>
              </a:spcAft>
            </a:pPr>
            <a:r>
              <a:rPr lang="es-ES" sz="2000" dirty="0">
                <a:ea typeface="Times New Roman"/>
              </a:rPr>
              <a:t>  </a:t>
            </a:r>
            <a:endParaRPr lang="es-CO" sz="2400" dirty="0">
              <a:ea typeface="Times New Roman"/>
            </a:endParaRPr>
          </a:p>
          <a:p>
            <a:pPr marL="180340" algn="just">
              <a:spcAft>
                <a:spcPts val="0"/>
              </a:spcAft>
            </a:pPr>
            <a:r>
              <a:rPr lang="es-ES" sz="2000" b="1" dirty="0">
                <a:ea typeface="Times New Roman"/>
              </a:rPr>
              <a:t>6.4.4 Implementación de aislamiento y cuarentena cuando este indicado de acuerdo al evento</a:t>
            </a:r>
            <a:endParaRPr lang="es-CO" sz="2400" dirty="0">
              <a:ea typeface="Times New Roman"/>
            </a:endParaRPr>
          </a:p>
          <a:p>
            <a:pPr algn="just">
              <a:spcAft>
                <a:spcPts val="0"/>
              </a:spcAft>
            </a:pPr>
            <a:r>
              <a:rPr lang="es-ES" sz="2000" b="1" dirty="0">
                <a:ea typeface="Times New Roman"/>
              </a:rPr>
              <a:t> </a:t>
            </a:r>
            <a:endParaRPr lang="es-CO" sz="2400" dirty="0">
              <a:ea typeface="Times New Roman"/>
            </a:endParaRPr>
          </a:p>
          <a:p>
            <a:pPr algn="just">
              <a:spcAft>
                <a:spcPts val="0"/>
              </a:spcAft>
            </a:pPr>
            <a:r>
              <a:rPr lang="es-ES" sz="2000" dirty="0">
                <a:ea typeface="Times New Roman"/>
              </a:rPr>
              <a:t>Cuando se detecte un evento que cumpla con la definición de caso, sospechoso, probable o confirmado y se trate de un evento transmisible, la unidad sanitaria del centro penitenciario, deberá tomar medidas iniciales para reducir el riesgo mediante el aislamiento del caso o casos identificados, dado que las características de estos centros de reclusión facilitarán la propagación de la misma. </a:t>
            </a:r>
            <a:endParaRPr lang="es-CO" sz="2400" dirty="0">
              <a:ea typeface="Times New Roman"/>
            </a:endParaRPr>
          </a:p>
          <a:p>
            <a:pPr>
              <a:spcAft>
                <a:spcPts val="0"/>
              </a:spcAft>
            </a:pPr>
            <a:r>
              <a:rPr lang="es-ES" sz="2400" dirty="0">
                <a:ea typeface="Times New Roman"/>
              </a:rPr>
              <a:t> </a:t>
            </a:r>
            <a:endParaRPr lang="es-CO" sz="2400" dirty="0">
              <a:ea typeface="Times New Roman"/>
            </a:endParaRPr>
          </a:p>
          <a:p>
            <a:pPr algn="just">
              <a:spcAft>
                <a:spcPts val="0"/>
              </a:spcAft>
            </a:pPr>
            <a:endParaRPr lang="es-CO" sz="2000" dirty="0">
              <a:latin typeface="Times New Roman"/>
              <a:ea typeface="Times New Roman"/>
            </a:endParaRPr>
          </a:p>
          <a:p>
            <a:pPr algn="just">
              <a:spcAft>
                <a:spcPts val="0"/>
              </a:spcAft>
            </a:pPr>
            <a:r>
              <a:rPr lang="es-CO" dirty="0">
                <a:latin typeface="ArialMT"/>
                <a:ea typeface="Calibri"/>
                <a:cs typeface="ArialMT"/>
              </a:rPr>
              <a:t> </a:t>
            </a:r>
            <a:endParaRPr lang="es-CO" sz="2000" dirty="0">
              <a:effectLst/>
              <a:latin typeface="Times New Roman"/>
              <a:ea typeface="Times New Roman"/>
            </a:endParaRPr>
          </a:p>
        </p:txBody>
      </p:sp>
    </p:spTree>
    <p:extLst>
      <p:ext uri="{BB962C8B-B14F-4D97-AF65-F5344CB8AC3E}">
        <p14:creationId xmlns:p14="http://schemas.microsoft.com/office/powerpoint/2010/main" val="970988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2 Grupo"/>
          <p:cNvGrpSpPr/>
          <p:nvPr/>
        </p:nvGrpSpPr>
        <p:grpSpPr>
          <a:xfrm>
            <a:off x="5652120" y="6093350"/>
            <a:ext cx="3456384" cy="757383"/>
            <a:chOff x="5652120" y="6093296"/>
            <a:chExt cx="3456384" cy="757382"/>
          </a:xfrm>
        </p:grpSpPr>
        <p:pic>
          <p:nvPicPr>
            <p:cNvPr id="19" name="18 Imagen"/>
            <p:cNvPicPr>
              <a:picLocks noChangeAspect="1"/>
            </p:cNvPicPr>
            <p:nvPr/>
          </p:nvPicPr>
          <p:blipFill rotWithShape="1">
            <a:blip r:embed="rId3" cstate="print">
              <a:extLst>
                <a:ext uri="{28A0092B-C50C-407E-A947-70E740481C1C}">
                  <a14:useLocalDpi xmlns:a14="http://schemas.microsoft.com/office/drawing/2010/main" val="0"/>
                </a:ext>
              </a:extLst>
            </a:blip>
            <a:srcRect l="80014" t="81187" r="3385" b="5008"/>
            <a:stretch/>
          </p:blipFill>
          <p:spPr>
            <a:xfrm>
              <a:off x="7590492" y="6093296"/>
              <a:ext cx="1518012" cy="757382"/>
            </a:xfrm>
            <a:prstGeom prst="rect">
              <a:avLst/>
            </a:prstGeom>
          </p:spPr>
        </p:pic>
        <p:pic>
          <p:nvPicPr>
            <p:cNvPr id="2" name="1 Imagen"/>
            <p:cNvPicPr>
              <a:picLocks noChangeAspect="1"/>
            </p:cNvPicPr>
            <p:nvPr/>
          </p:nvPicPr>
          <p:blipFill rotWithShape="1">
            <a:blip r:embed="rId4" cstate="print">
              <a:extLst>
                <a:ext uri="{28A0092B-C50C-407E-A947-70E740481C1C}">
                  <a14:useLocalDpi xmlns:a14="http://schemas.microsoft.com/office/drawing/2010/main" val="0"/>
                </a:ext>
              </a:extLst>
            </a:blip>
            <a:srcRect l="7722" t="34483" r="7437" b="38161"/>
            <a:stretch/>
          </p:blipFill>
          <p:spPr>
            <a:xfrm>
              <a:off x="5652120" y="6230505"/>
              <a:ext cx="1938372" cy="482964"/>
            </a:xfrm>
            <a:prstGeom prst="rect">
              <a:avLst/>
            </a:prstGeom>
          </p:spPr>
        </p:pic>
      </p:grpSp>
      <p:sp>
        <p:nvSpPr>
          <p:cNvPr id="8" name="7 Rectángulo"/>
          <p:cNvSpPr/>
          <p:nvPr/>
        </p:nvSpPr>
        <p:spPr>
          <a:xfrm>
            <a:off x="0" y="2132856"/>
            <a:ext cx="9144000" cy="1944215"/>
          </a:xfrm>
          <a:prstGeom prst="rect">
            <a:avLst/>
          </a:prstGeom>
          <a:solidFill>
            <a:srgbClr val="00B4DE"/>
          </a:solidFill>
          <a:ln>
            <a:noFill/>
          </a:ln>
        </p:spPr>
        <p:style>
          <a:lnRef idx="2">
            <a:schemeClr val="accent1">
              <a:shade val="50000"/>
            </a:schemeClr>
          </a:lnRef>
          <a:fillRef idx="1">
            <a:schemeClr val="accent1"/>
          </a:fillRef>
          <a:effectRef idx="0">
            <a:schemeClr val="accent1"/>
          </a:effectRef>
          <a:fontRef idx="minor">
            <a:schemeClr val="lt1"/>
          </a:fontRef>
        </p:style>
        <p:txBody>
          <a:bodyPr lIns="91297" tIns="45650" rIns="91297" bIns="45650" rtlCol="0" anchor="ctr"/>
          <a:lstStyle/>
          <a:p>
            <a:pPr algn="ctr" defTabSz="913164">
              <a:defRPr/>
            </a:pPr>
            <a:r>
              <a:rPr lang="es-CO" sz="2800" b="1" kern="0" dirty="0" smtClean="0">
                <a:solidFill>
                  <a:prstClr val="white"/>
                </a:solidFill>
                <a:latin typeface="Arial" charset="0"/>
                <a:ea typeface="Arial" charset="0"/>
                <a:cs typeface="Arial" charset="0"/>
              </a:rPr>
              <a:t>2. SOCIALIZACIÓN DE GUÍA MANEJO DE BROTES - (MSPS)</a:t>
            </a:r>
            <a:endParaRPr lang="es-CO" sz="2500" b="1" kern="0" dirty="0">
              <a:solidFill>
                <a:prstClr val="white"/>
              </a:solidFill>
              <a:latin typeface="Arial" charset="0"/>
              <a:ea typeface="Arial" charset="0"/>
              <a:cs typeface="Arial" charset="0"/>
            </a:endParaRPr>
          </a:p>
        </p:txBody>
      </p:sp>
      <p:sp>
        <p:nvSpPr>
          <p:cNvPr id="4" name="3 Rectángulo"/>
          <p:cNvSpPr/>
          <p:nvPr/>
        </p:nvSpPr>
        <p:spPr>
          <a:xfrm>
            <a:off x="2286000" y="4221088"/>
            <a:ext cx="5304492" cy="369332"/>
          </a:xfrm>
          <a:prstGeom prst="rect">
            <a:avLst/>
          </a:prstGeom>
        </p:spPr>
        <p:txBody>
          <a:bodyPr wrap="square">
            <a:spAutoFit/>
          </a:bodyPr>
          <a:lstStyle/>
          <a:p>
            <a:r>
              <a:rPr lang="es-CO" dirty="0">
                <a:solidFill>
                  <a:prstClr val="black"/>
                </a:solidFill>
                <a:hlinkClick r:id="rId5"/>
              </a:rPr>
              <a:t>https://www.minsalud.gov.co/Paginas/default.aspx</a:t>
            </a:r>
            <a:endParaRPr lang="es-CO" dirty="0">
              <a:solidFill>
                <a:prstClr val="black"/>
              </a:solidFill>
            </a:endParaRPr>
          </a:p>
        </p:txBody>
      </p:sp>
      <p:sp>
        <p:nvSpPr>
          <p:cNvPr id="5" name="4 Rectángulo"/>
          <p:cNvSpPr/>
          <p:nvPr/>
        </p:nvSpPr>
        <p:spPr>
          <a:xfrm>
            <a:off x="611560" y="4590420"/>
            <a:ext cx="7992888" cy="646331"/>
          </a:xfrm>
          <a:prstGeom prst="rect">
            <a:avLst/>
          </a:prstGeom>
        </p:spPr>
        <p:txBody>
          <a:bodyPr wrap="square">
            <a:spAutoFit/>
          </a:bodyPr>
          <a:lstStyle/>
          <a:p>
            <a:r>
              <a:rPr lang="es-CO" dirty="0">
                <a:solidFill>
                  <a:prstClr val="black"/>
                </a:solidFill>
                <a:hlinkClick r:id="rId6"/>
              </a:rPr>
              <a:t>https://www.minsalud.gov.co/sites/rid/Lists/BibliotecaDigital/RIDE/VS/ED/VSP/manejo-brotes-ppl.pdf</a:t>
            </a:r>
            <a:endParaRPr lang="es-CO" dirty="0">
              <a:solidFill>
                <a:prstClr val="black"/>
              </a:solidFill>
            </a:endParaRPr>
          </a:p>
        </p:txBody>
      </p:sp>
    </p:spTree>
    <p:extLst>
      <p:ext uri="{BB962C8B-B14F-4D97-AF65-F5344CB8AC3E}">
        <p14:creationId xmlns:p14="http://schemas.microsoft.com/office/powerpoint/2010/main" val="35237527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graphicFrame>
        <p:nvGraphicFramePr>
          <p:cNvPr id="2" name="1 Tabla"/>
          <p:cNvGraphicFramePr>
            <a:graphicFrameLocks noGrp="1"/>
          </p:cNvGraphicFramePr>
          <p:nvPr>
            <p:extLst>
              <p:ext uri="{D42A27DB-BD31-4B8C-83A1-F6EECF244321}">
                <p14:modId xmlns:p14="http://schemas.microsoft.com/office/powerpoint/2010/main" val="533288624"/>
              </p:ext>
            </p:extLst>
          </p:nvPr>
        </p:nvGraphicFramePr>
        <p:xfrm>
          <a:off x="467544" y="1196752"/>
          <a:ext cx="7920881" cy="4693920"/>
        </p:xfrm>
        <a:graphic>
          <a:graphicData uri="http://schemas.openxmlformats.org/drawingml/2006/table">
            <a:tbl>
              <a:tblPr firstRow="1" firstCol="1" bandRow="1"/>
              <a:tblGrid>
                <a:gridCol w="3734141"/>
                <a:gridCol w="2262995"/>
                <a:gridCol w="1923745"/>
              </a:tblGrid>
              <a:tr h="501999">
                <a:tc>
                  <a:txBody>
                    <a:bodyPr/>
                    <a:lstStyle/>
                    <a:p>
                      <a:pPr algn="just">
                        <a:spcAft>
                          <a:spcPts val="0"/>
                        </a:spcAft>
                      </a:pPr>
                      <a:r>
                        <a:rPr lang="es-ES" sz="1100" b="1" i="1" dirty="0">
                          <a:effectLst/>
                          <a:latin typeface="Arial"/>
                          <a:ea typeface="Times New Roman"/>
                        </a:rPr>
                        <a:t> </a:t>
                      </a:r>
                      <a:endParaRPr lang="es-CO" sz="1100" dirty="0">
                        <a:effectLst/>
                        <a:latin typeface="Times New Roman"/>
                        <a:ea typeface="Times New Roman"/>
                      </a:endParaRPr>
                    </a:p>
                    <a:p>
                      <a:pPr algn="just">
                        <a:spcAft>
                          <a:spcPts val="0"/>
                        </a:spcAft>
                      </a:pPr>
                      <a:r>
                        <a:rPr lang="es-ES" sz="1100" b="1" i="1" dirty="0">
                          <a:effectLst/>
                          <a:latin typeface="Arial"/>
                          <a:ea typeface="Times New Roman"/>
                        </a:rPr>
                        <a:t>AISLAMIENTO</a:t>
                      </a:r>
                      <a:endParaRPr lang="es-CO" sz="1100" dirty="0">
                        <a:effectLst/>
                        <a:latin typeface="Times New Roman"/>
                        <a:ea typeface="Times New Roman"/>
                      </a:endParaRPr>
                    </a:p>
                    <a:p>
                      <a:pPr algn="just">
                        <a:spcAft>
                          <a:spcPts val="0"/>
                        </a:spcAft>
                      </a:pPr>
                      <a:r>
                        <a:rPr lang="es-ES" sz="1100" b="1" i="1" dirty="0">
                          <a:effectLst/>
                          <a:latin typeface="Arial"/>
                          <a:ea typeface="Times New Roman"/>
                        </a:rPr>
                        <a:t> </a:t>
                      </a:r>
                      <a:endParaRPr lang="es-CO" sz="11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b="1" i="1" dirty="0">
                          <a:effectLst/>
                          <a:latin typeface="Arial"/>
                          <a:ea typeface="Times New Roman"/>
                        </a:rPr>
                        <a:t> </a:t>
                      </a:r>
                      <a:endParaRPr lang="es-CO" sz="1100" dirty="0">
                        <a:effectLst/>
                        <a:latin typeface="Times New Roman"/>
                        <a:ea typeface="Times New Roman"/>
                      </a:endParaRPr>
                    </a:p>
                    <a:p>
                      <a:pPr algn="just">
                        <a:spcAft>
                          <a:spcPts val="0"/>
                        </a:spcAft>
                      </a:pPr>
                      <a:r>
                        <a:rPr lang="es-ES" sz="1100" b="1" i="1" dirty="0">
                          <a:effectLst/>
                          <a:latin typeface="Arial"/>
                          <a:ea typeface="Times New Roman"/>
                        </a:rPr>
                        <a:t>CUARENTENA</a:t>
                      </a:r>
                      <a:endParaRPr lang="es-CO" sz="11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b="1" i="1">
                          <a:effectLst/>
                          <a:latin typeface="Arial"/>
                          <a:ea typeface="Times New Roman"/>
                        </a:rPr>
                        <a:t> </a:t>
                      </a:r>
                      <a:endParaRPr lang="es-CO" sz="1100">
                        <a:effectLst/>
                        <a:latin typeface="Times New Roman"/>
                        <a:ea typeface="Times New Roman"/>
                      </a:endParaRPr>
                    </a:p>
                    <a:p>
                      <a:pPr algn="just">
                        <a:spcAft>
                          <a:spcPts val="0"/>
                        </a:spcAft>
                      </a:pPr>
                      <a:r>
                        <a:rPr lang="es-ES" sz="1100" b="1" i="1">
                          <a:effectLst/>
                          <a:latin typeface="Arial"/>
                          <a:ea typeface="Times New Roman"/>
                        </a:rPr>
                        <a:t>MEDIDAS DE DISTANCIAMIENTO</a:t>
                      </a:r>
                      <a:endParaRPr lang="es-CO" sz="11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4659">
                <a:tc>
                  <a:txBody>
                    <a:bodyPr/>
                    <a:lstStyle/>
                    <a:p>
                      <a:pPr algn="just">
                        <a:spcAft>
                          <a:spcPts val="0"/>
                        </a:spcAft>
                      </a:pPr>
                      <a:r>
                        <a:rPr lang="es-ES" sz="1100" b="1" dirty="0">
                          <a:effectLst/>
                          <a:latin typeface="Arial"/>
                          <a:ea typeface="Times New Roman"/>
                        </a:rPr>
                        <a:t>El aislamiento se define como la separación de las personas enfermas que puedan transmitir la enfermedad a la población restante o susceptible. </a:t>
                      </a:r>
                      <a:r>
                        <a:rPr lang="es-ES" sz="1100" dirty="0">
                          <a:effectLst/>
                          <a:latin typeface="Arial"/>
                          <a:ea typeface="Times New Roman"/>
                        </a:rPr>
                        <a:t>Cuando el evento que se detecte, ya sea sospechoso, probable o confirmado, se trate de un evento transmisible, la unidad sanitaria del centro de reclusión deberá realizar un proceso de aislamiento con este paciente, dado que las características de estos centros facilitarán la propagación de la misma. En este tipo de establecimientos existen limitaciones de espacio que no permiten adecuar grandes áreas para aislamiento de enfermos, por esto, una detección temprana de los primeros casos así como su diagnóstico y tratamiento oportuno permitirá cortar rápidamente la cadena de transmisión. Estos lugares de aislamiento deberán contar con las condiciones mínimas de habitabilidad, como contar con agua, luz, ventilación, cama, ducha y baño.</a:t>
                      </a:r>
                      <a:endParaRPr lang="es-CO" sz="1100" dirty="0">
                        <a:effectLst/>
                        <a:latin typeface="Times New Roman"/>
                        <a:ea typeface="Times New Roman"/>
                      </a:endParaRPr>
                    </a:p>
                    <a:p>
                      <a:pPr algn="just">
                        <a:spcAft>
                          <a:spcPts val="0"/>
                        </a:spcAft>
                      </a:pPr>
                      <a:r>
                        <a:rPr lang="es-CO" sz="1100" dirty="0">
                          <a:effectLst/>
                          <a:latin typeface="Arial"/>
                          <a:ea typeface="Times New Roman"/>
                        </a:rPr>
                        <a:t> </a:t>
                      </a:r>
                      <a:endParaRPr lang="es-CO" sz="11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b="1" dirty="0">
                          <a:effectLst/>
                          <a:latin typeface="Arial"/>
                          <a:ea typeface="Times New Roman"/>
                        </a:rPr>
                        <a:t>La cuarentena es para personas que se han expuesto a una enfermedad contagiosa pero que </a:t>
                      </a:r>
                      <a:r>
                        <a:rPr lang="es-ES" sz="1100" b="1" i="1" dirty="0">
                          <a:effectLst/>
                          <a:latin typeface="Arial"/>
                          <a:ea typeface="Times New Roman"/>
                        </a:rPr>
                        <a:t>no </a:t>
                      </a:r>
                      <a:r>
                        <a:rPr lang="es-ES" sz="1100" b="1" dirty="0">
                          <a:effectLst/>
                          <a:latin typeface="Arial"/>
                          <a:ea typeface="Times New Roman"/>
                        </a:rPr>
                        <a:t>están enfermas.</a:t>
                      </a:r>
                      <a:r>
                        <a:rPr lang="es-ES" sz="1100" dirty="0">
                          <a:effectLst/>
                          <a:latin typeface="Arial"/>
                          <a:ea typeface="Times New Roman"/>
                        </a:rPr>
                        <a:t> La cuarentena separa a las personas que tuvieron contacto con una persona enferma de las demás que no están enfermas. La cuarentena es voluntaria, pero en el caso de una emergencia de salud pública, los funcionarios tienen la autoridad de poner bajo cuarentena a las personas que se han expuesto a la enfermedad.</a:t>
                      </a:r>
                      <a:endParaRPr lang="es-CO" sz="11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b="1" dirty="0">
                          <a:effectLst/>
                          <a:latin typeface="Arial"/>
                          <a:ea typeface="Times New Roman"/>
                        </a:rPr>
                        <a:t>El distanciamiento social comprende medidas que tienen como fin reducir la interacción entre personas y el riesgo de transmisión. </a:t>
                      </a:r>
                      <a:r>
                        <a:rPr lang="es-ES" sz="1100" dirty="0">
                          <a:effectLst/>
                          <a:latin typeface="Arial"/>
                          <a:ea typeface="Times New Roman"/>
                        </a:rPr>
                        <a:t>El distanciamiento social se puede lograr utilizando diferentes mecanismos</a:t>
                      </a:r>
                      <a:r>
                        <a:rPr lang="es-ES" sz="1100" b="1" dirty="0">
                          <a:effectLst/>
                          <a:latin typeface="Arial"/>
                          <a:ea typeface="Times New Roman"/>
                        </a:rPr>
                        <a:t> </a:t>
                      </a:r>
                      <a:r>
                        <a:rPr lang="es-ES" sz="1100" dirty="0">
                          <a:effectLst/>
                          <a:latin typeface="Arial"/>
                          <a:ea typeface="Times New Roman"/>
                        </a:rPr>
                        <a:t>como medidas de distanciamiento social aplicadas a grupos específicos: como</a:t>
                      </a:r>
                      <a:r>
                        <a:rPr lang="es-ES" sz="1100" b="1" dirty="0">
                          <a:effectLst/>
                          <a:latin typeface="Arial"/>
                          <a:ea typeface="Times New Roman"/>
                        </a:rPr>
                        <a:t> </a:t>
                      </a:r>
                      <a:r>
                        <a:rPr lang="es-ES" sz="1100" dirty="0">
                          <a:effectLst/>
                          <a:latin typeface="Arial"/>
                          <a:ea typeface="Times New Roman"/>
                        </a:rPr>
                        <a:t>la cancelación de visitas, cierre de patios o acceso restringido a un</a:t>
                      </a:r>
                      <a:r>
                        <a:rPr lang="es-ES" sz="1100" b="1" dirty="0">
                          <a:effectLst/>
                          <a:latin typeface="Arial"/>
                          <a:ea typeface="Times New Roman"/>
                        </a:rPr>
                        <a:t> </a:t>
                      </a:r>
                      <a:r>
                        <a:rPr lang="es-ES" sz="1100" dirty="0">
                          <a:effectLst/>
                          <a:latin typeface="Arial"/>
                          <a:ea typeface="Times New Roman"/>
                        </a:rPr>
                        <a:t>área específica </a:t>
                      </a:r>
                      <a:endParaRPr lang="es-CO" sz="11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5830">
                <a:tc gridSpan="3">
                  <a:txBody>
                    <a:bodyPr/>
                    <a:lstStyle/>
                    <a:p>
                      <a:pPr algn="just">
                        <a:spcAft>
                          <a:spcPts val="0"/>
                        </a:spcAft>
                      </a:pPr>
                      <a:r>
                        <a:rPr lang="es-ES" sz="1100" dirty="0">
                          <a:effectLst/>
                          <a:latin typeface="Arial"/>
                          <a:ea typeface="Times New Roman"/>
                        </a:rPr>
                        <a:t>*Consultar los lineamientos técnicos de aislamiento en el documento </a:t>
                      </a:r>
                      <a:r>
                        <a:rPr lang="es-ES" sz="1100" i="1" dirty="0">
                          <a:effectLst/>
                          <a:latin typeface="Arial"/>
                          <a:ea typeface="Times New Roman"/>
                        </a:rPr>
                        <a:t>Lineamientos vigilancia y control de eventos de interés en salud pública en centros carcelarios 2012. </a:t>
                      </a:r>
                      <a:endParaRPr lang="es-CO" sz="1100" dirty="0">
                        <a:effectLst/>
                        <a:latin typeface="Times New Roman"/>
                        <a:ea typeface="Times New Roman"/>
                      </a:endParaRPr>
                    </a:p>
                    <a:p>
                      <a:pPr>
                        <a:spcAft>
                          <a:spcPts val="0"/>
                        </a:spcAft>
                      </a:pPr>
                      <a:r>
                        <a:rPr lang="en-US" sz="1100" dirty="0">
                          <a:effectLst/>
                          <a:latin typeface="Arial"/>
                          <a:ea typeface="Times New Roman"/>
                        </a:rPr>
                        <a:t>Link: </a:t>
                      </a:r>
                      <a:r>
                        <a:rPr lang="en-US" sz="1100" u="sng" dirty="0">
                          <a:solidFill>
                            <a:srgbClr val="0000FF"/>
                          </a:solidFill>
                          <a:effectLst/>
                          <a:latin typeface="Arial"/>
                          <a:ea typeface="Times New Roman"/>
                          <a:hlinkClick r:id="rId4"/>
                        </a:rPr>
                        <a:t>https://www.minsalud.gov.co/Documentos%20y%20Publicaciones/Lineamientos%20vigilancia%20y%20control%20de%20eventos%20de%20inter%C3%A9s%20en%20salud%20p%C3%</a:t>
                      </a:r>
                      <a:endParaRPr lang="es-CO" sz="1100" dirty="0">
                        <a:effectLst/>
                        <a:latin typeface="Times New Roman"/>
                        <a:ea typeface="Times New Roman"/>
                      </a:endParaRPr>
                    </a:p>
                    <a:p>
                      <a:pPr>
                        <a:spcAft>
                          <a:spcPts val="0"/>
                        </a:spcAft>
                      </a:pPr>
                      <a:r>
                        <a:rPr lang="en-US" sz="1100" u="sng" dirty="0">
                          <a:solidFill>
                            <a:srgbClr val="0000FF"/>
                          </a:solidFill>
                          <a:effectLst/>
                          <a:latin typeface="Arial"/>
                          <a:ea typeface="Times New Roman"/>
                        </a:rPr>
                        <a:t>BAblica%20en%20centros%20carcelarios%202012.pdf</a:t>
                      </a:r>
                      <a:endParaRPr lang="es-CO" sz="1100" dirty="0">
                        <a:effectLst/>
                        <a:latin typeface="Times New Roman"/>
                        <a:ea typeface="Times New Roman"/>
                      </a:endParaRPr>
                    </a:p>
                    <a:p>
                      <a:pPr algn="just">
                        <a:spcAft>
                          <a:spcPts val="0"/>
                        </a:spcAft>
                      </a:pPr>
                      <a:r>
                        <a:rPr lang="en-US" sz="1100" b="1" dirty="0">
                          <a:effectLst/>
                          <a:latin typeface="Arial"/>
                          <a:ea typeface="Times New Roman"/>
                        </a:rPr>
                        <a:t> </a:t>
                      </a:r>
                      <a:endParaRPr lang="es-CO" sz="11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r>
            </a:tbl>
          </a:graphicData>
        </a:graphic>
      </p:graphicFrame>
    </p:spTree>
    <p:extLst>
      <p:ext uri="{BB962C8B-B14F-4D97-AF65-F5344CB8AC3E}">
        <p14:creationId xmlns:p14="http://schemas.microsoft.com/office/powerpoint/2010/main" val="11401174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graphicFrame>
        <p:nvGraphicFramePr>
          <p:cNvPr id="3" name="2 Tabla"/>
          <p:cNvGraphicFramePr>
            <a:graphicFrameLocks noGrp="1"/>
          </p:cNvGraphicFramePr>
          <p:nvPr>
            <p:extLst>
              <p:ext uri="{D42A27DB-BD31-4B8C-83A1-F6EECF244321}">
                <p14:modId xmlns:p14="http://schemas.microsoft.com/office/powerpoint/2010/main" val="661478558"/>
              </p:ext>
            </p:extLst>
          </p:nvPr>
        </p:nvGraphicFramePr>
        <p:xfrm>
          <a:off x="611560" y="1196752"/>
          <a:ext cx="7776864" cy="4837176"/>
        </p:xfrm>
        <a:graphic>
          <a:graphicData uri="http://schemas.openxmlformats.org/drawingml/2006/table">
            <a:tbl>
              <a:tblPr/>
              <a:tblGrid>
                <a:gridCol w="2592288"/>
                <a:gridCol w="2430271"/>
                <a:gridCol w="2754305"/>
              </a:tblGrid>
              <a:tr h="388843">
                <a:tc>
                  <a:txBody>
                    <a:bodyPr/>
                    <a:lstStyle/>
                    <a:p>
                      <a:pPr algn="just">
                        <a:lnSpc>
                          <a:spcPct val="115000"/>
                        </a:lnSpc>
                        <a:spcAft>
                          <a:spcPts val="0"/>
                        </a:spcAft>
                      </a:pPr>
                      <a:r>
                        <a:rPr lang="es-ES" sz="1200" b="1" dirty="0">
                          <a:effectLst/>
                          <a:latin typeface="Arial Narrow"/>
                          <a:ea typeface="Times New Roman"/>
                          <a:cs typeface="Arial"/>
                        </a:rPr>
                        <a:t>PATOLOGÍA</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b="1" dirty="0">
                          <a:effectLst/>
                          <a:latin typeface="Arial Narrow"/>
                          <a:ea typeface="Times New Roman"/>
                          <a:cs typeface="Arial"/>
                        </a:rPr>
                        <a:t>MATERIAL  INFECTANTE</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b="1" dirty="0">
                          <a:effectLst/>
                          <a:latin typeface="Arial Narrow"/>
                          <a:ea typeface="Times New Roman"/>
                          <a:cs typeface="Arial"/>
                        </a:rPr>
                        <a:t>TIEMPO DE AISLAMIENTO</a:t>
                      </a:r>
                      <a:endParaRPr lang="es-CO" sz="1200" dirty="0">
                        <a:effectLst/>
                        <a:latin typeface="Times New Roman"/>
                        <a:ea typeface="Times New Roman"/>
                      </a:endParaRPr>
                    </a:p>
                    <a:p>
                      <a:pPr algn="just">
                        <a:lnSpc>
                          <a:spcPct val="115000"/>
                        </a:lnSpc>
                        <a:spcAft>
                          <a:spcPts val="0"/>
                        </a:spcAft>
                      </a:pPr>
                      <a:r>
                        <a:rPr lang="es-ES" sz="1200" b="1" dirty="0">
                          <a:effectLst/>
                          <a:latin typeface="Arial Narrow"/>
                          <a:ea typeface="Times New Roman"/>
                          <a:cs typeface="Arial"/>
                        </a:rPr>
                        <a:t> </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843">
                <a:tc>
                  <a:txBody>
                    <a:bodyPr/>
                    <a:lstStyle/>
                    <a:p>
                      <a:pPr algn="just">
                        <a:lnSpc>
                          <a:spcPct val="115000"/>
                        </a:lnSpc>
                        <a:spcAft>
                          <a:spcPts val="0"/>
                        </a:spcAft>
                      </a:pPr>
                      <a:r>
                        <a:rPr lang="es-ES" sz="1200" dirty="0">
                          <a:effectLst/>
                          <a:latin typeface="Arial Narrow"/>
                          <a:ea typeface="Times New Roman"/>
                          <a:cs typeface="Arial"/>
                        </a:rPr>
                        <a:t>Infecciones por </a:t>
                      </a:r>
                      <a:r>
                        <a:rPr lang="es-ES" sz="1200" dirty="0" err="1">
                          <a:effectLst/>
                          <a:latin typeface="Arial Narrow"/>
                          <a:ea typeface="Times New Roman"/>
                          <a:cs typeface="Arial"/>
                        </a:rPr>
                        <a:t>Haemophilus</a:t>
                      </a:r>
                      <a:r>
                        <a:rPr lang="es-ES" sz="1200" dirty="0">
                          <a:effectLst/>
                          <a:latin typeface="Arial Narrow"/>
                          <a:ea typeface="Times New Roman"/>
                          <a:cs typeface="Arial"/>
                        </a:rPr>
                        <a:t> </a:t>
                      </a:r>
                      <a:r>
                        <a:rPr lang="es-ES" sz="1200" dirty="0" err="1">
                          <a:effectLst/>
                          <a:latin typeface="Arial Narrow"/>
                          <a:ea typeface="Times New Roman"/>
                          <a:cs typeface="Arial"/>
                        </a:rPr>
                        <a:t>Influenzae</a:t>
                      </a:r>
                      <a:r>
                        <a:rPr lang="es-ES" sz="1200" dirty="0">
                          <a:effectLst/>
                          <a:latin typeface="Arial Narrow"/>
                          <a:ea typeface="Times New Roman"/>
                          <a:cs typeface="Arial"/>
                        </a:rPr>
                        <a:t> tipo  B (Sepsis, meningitis, neumonía, </a:t>
                      </a:r>
                      <a:r>
                        <a:rPr lang="es-ES" sz="1200" dirty="0" err="1">
                          <a:effectLst/>
                          <a:latin typeface="Arial Narrow"/>
                          <a:ea typeface="Times New Roman"/>
                          <a:cs typeface="Arial"/>
                        </a:rPr>
                        <a:t>epiglotitis</a:t>
                      </a:r>
                      <a:r>
                        <a:rPr lang="es-ES" sz="1200" dirty="0">
                          <a:effectLst/>
                          <a:latin typeface="Arial Narrow"/>
                          <a:ea typeface="Times New Roman"/>
                          <a:cs typeface="Arial"/>
                        </a:rPr>
                        <a:t>)</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Secreciones nasales y faríngeas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Hasta 24 horas después de iniciada la antibioticoterapia</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843">
                <a:tc>
                  <a:txBody>
                    <a:bodyPr/>
                    <a:lstStyle/>
                    <a:p>
                      <a:pPr algn="just">
                        <a:lnSpc>
                          <a:spcPct val="115000"/>
                        </a:lnSpc>
                        <a:spcAft>
                          <a:spcPts val="0"/>
                        </a:spcAft>
                      </a:pPr>
                      <a:r>
                        <a:rPr lang="es-ES" sz="1200" dirty="0">
                          <a:effectLst/>
                          <a:latin typeface="Arial Narrow"/>
                          <a:ea typeface="Times New Roman"/>
                          <a:cs typeface="Arial"/>
                        </a:rPr>
                        <a:t>Infecciones por </a:t>
                      </a:r>
                      <a:r>
                        <a:rPr lang="es-ES" sz="1200" dirty="0" err="1">
                          <a:effectLst/>
                          <a:latin typeface="Arial Narrow"/>
                          <a:ea typeface="Times New Roman"/>
                          <a:cs typeface="Arial"/>
                        </a:rPr>
                        <a:t>Neisseria</a:t>
                      </a:r>
                      <a:r>
                        <a:rPr lang="es-ES" sz="1200" dirty="0">
                          <a:effectLst/>
                          <a:latin typeface="Arial Narrow"/>
                          <a:ea typeface="Times New Roman"/>
                          <a:cs typeface="Arial"/>
                        </a:rPr>
                        <a:t> </a:t>
                      </a:r>
                      <a:r>
                        <a:rPr lang="es-ES" sz="1200" dirty="0" err="1">
                          <a:effectLst/>
                          <a:latin typeface="Arial Narrow"/>
                          <a:ea typeface="Times New Roman"/>
                          <a:cs typeface="Arial"/>
                        </a:rPr>
                        <a:t>meningitidis</a:t>
                      </a:r>
                      <a:r>
                        <a:rPr lang="es-ES" sz="1200" dirty="0">
                          <a:effectLst/>
                          <a:latin typeface="Arial Narrow"/>
                          <a:ea typeface="Times New Roman"/>
                          <a:cs typeface="Arial"/>
                        </a:rPr>
                        <a:t> (meningitis, neumonía y sepsis)</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Secreciones nasales y faríngeas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Hasta 24 horas después de iniciada la antibioticoterapia</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422">
                <a:tc>
                  <a:txBody>
                    <a:bodyPr/>
                    <a:lstStyle/>
                    <a:p>
                      <a:pPr algn="just">
                        <a:lnSpc>
                          <a:spcPct val="115000"/>
                        </a:lnSpc>
                        <a:spcAft>
                          <a:spcPts val="0"/>
                        </a:spcAft>
                      </a:pPr>
                      <a:r>
                        <a:rPr lang="es-ES" sz="1200" dirty="0">
                          <a:effectLst/>
                          <a:latin typeface="Arial Narrow"/>
                          <a:ea typeface="Times New Roman"/>
                          <a:cs typeface="Arial"/>
                        </a:rPr>
                        <a:t>Infección  Respiratoria Aguda (IRA) o Neumonía </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dirty="0">
                          <a:effectLst/>
                          <a:latin typeface="Arial Narrow"/>
                          <a:ea typeface="Times New Roman"/>
                          <a:cs typeface="Arial"/>
                        </a:rPr>
                        <a:t>Secreciones nasales y faríngeas</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Hasta 10 días después de iniciado tratamiento</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843">
                <a:tc>
                  <a:txBody>
                    <a:bodyPr/>
                    <a:lstStyle/>
                    <a:p>
                      <a:pPr algn="just">
                        <a:lnSpc>
                          <a:spcPct val="115000"/>
                        </a:lnSpc>
                        <a:spcAft>
                          <a:spcPts val="0"/>
                        </a:spcAft>
                      </a:pPr>
                      <a:r>
                        <a:rPr lang="es-ES" sz="1200">
                          <a:effectLst/>
                          <a:latin typeface="Arial Narrow"/>
                          <a:ea typeface="Times New Roman"/>
                          <a:cs typeface="Arial"/>
                        </a:rPr>
                        <a:t>Bacteremia, neumonía y/o meningitis por meningococo</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dirty="0">
                          <a:effectLst/>
                          <a:latin typeface="Arial Narrow"/>
                          <a:ea typeface="Times New Roman"/>
                          <a:cs typeface="Arial"/>
                        </a:rPr>
                        <a:t>Secreciones nasales y faríngeas</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Hasta 24 horas después de iniciado el tratamiento</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422">
                <a:tc>
                  <a:txBody>
                    <a:bodyPr/>
                    <a:lstStyle/>
                    <a:p>
                      <a:pPr algn="just">
                        <a:lnSpc>
                          <a:spcPct val="115000"/>
                        </a:lnSpc>
                        <a:spcAft>
                          <a:spcPts val="0"/>
                        </a:spcAft>
                      </a:pPr>
                      <a:r>
                        <a:rPr lang="es-ES" sz="1200">
                          <a:effectLst/>
                          <a:latin typeface="Arial Narrow"/>
                          <a:ea typeface="Times New Roman"/>
                          <a:cs typeface="Arial"/>
                        </a:rPr>
                        <a:t>Tos ferina</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dirty="0">
                          <a:effectLst/>
                          <a:latin typeface="Arial Narrow"/>
                          <a:ea typeface="Times New Roman"/>
                          <a:cs typeface="Arial"/>
                        </a:rPr>
                        <a:t>Secreciones nasales y faríngeas</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Hasta siete días después de iniciado el tratamiento</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843">
                <a:tc>
                  <a:txBody>
                    <a:bodyPr/>
                    <a:lstStyle/>
                    <a:p>
                      <a:pPr algn="just">
                        <a:lnSpc>
                          <a:spcPct val="115000"/>
                        </a:lnSpc>
                        <a:spcAft>
                          <a:spcPts val="0"/>
                        </a:spcAft>
                      </a:pPr>
                      <a:r>
                        <a:rPr lang="es-ES" sz="1200">
                          <a:effectLst/>
                          <a:latin typeface="Arial Narrow"/>
                          <a:ea typeface="Times New Roman"/>
                          <a:cs typeface="Arial"/>
                        </a:rPr>
                        <a:t>Faringitis por Estreptococo B hemolítico del grupo A</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dirty="0">
                          <a:effectLst/>
                          <a:latin typeface="Arial Narrow"/>
                          <a:ea typeface="Times New Roman"/>
                          <a:cs typeface="Arial"/>
                        </a:rPr>
                        <a:t>Secreciones nasales, faringes y sanguíneas</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Hasta terminar la antibioticoterapia y tener dos hemocultivos negativos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422">
                <a:tc>
                  <a:txBody>
                    <a:bodyPr/>
                    <a:lstStyle/>
                    <a:p>
                      <a:pPr algn="just">
                        <a:lnSpc>
                          <a:spcPct val="115000"/>
                        </a:lnSpc>
                        <a:spcAft>
                          <a:spcPts val="0"/>
                        </a:spcAft>
                      </a:pPr>
                      <a:r>
                        <a:rPr lang="es-ES" sz="1200">
                          <a:effectLst/>
                          <a:latin typeface="Arial Narrow"/>
                          <a:ea typeface="Times New Roman"/>
                          <a:cs typeface="Arial"/>
                        </a:rPr>
                        <a:t>Fiebre escarlatina</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dirty="0">
                          <a:effectLst/>
                          <a:latin typeface="Arial Narrow"/>
                          <a:ea typeface="Times New Roman"/>
                          <a:cs typeface="Arial"/>
                        </a:rPr>
                        <a:t>Secreciones nasales y faríngeas</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dirty="0">
                          <a:effectLst/>
                          <a:latin typeface="Arial Narrow"/>
                          <a:ea typeface="Times New Roman"/>
                          <a:cs typeface="Arial"/>
                        </a:rPr>
                        <a:t>Hasta dos días después de iniciado el tratamiento</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843">
                <a:tc>
                  <a:txBody>
                    <a:bodyPr/>
                    <a:lstStyle/>
                    <a:p>
                      <a:pPr algn="just">
                        <a:lnSpc>
                          <a:spcPct val="115000"/>
                        </a:lnSpc>
                        <a:spcAft>
                          <a:spcPts val="0"/>
                        </a:spcAft>
                      </a:pPr>
                      <a:r>
                        <a:rPr lang="es-ES" sz="1200">
                          <a:effectLst/>
                          <a:latin typeface="Arial Narrow"/>
                          <a:ea typeface="Times New Roman"/>
                          <a:cs typeface="Arial"/>
                        </a:rPr>
                        <a:t>Infecciones virales como Influenza</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Secreciones nasales y faríngeas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dirty="0">
                          <a:effectLst/>
                          <a:latin typeface="Arial Narrow"/>
                          <a:ea typeface="Times New Roman"/>
                          <a:cs typeface="Arial"/>
                        </a:rPr>
                        <a:t>Hasta cuatro días después de la iniciación de signos y síntomas</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422">
                <a:tc>
                  <a:txBody>
                    <a:bodyPr/>
                    <a:lstStyle/>
                    <a:p>
                      <a:pPr algn="just">
                        <a:lnSpc>
                          <a:spcPct val="115000"/>
                        </a:lnSpc>
                        <a:spcAft>
                          <a:spcPts val="0"/>
                        </a:spcAft>
                      </a:pPr>
                      <a:r>
                        <a:rPr lang="es-ES" sz="1200">
                          <a:effectLst/>
                          <a:latin typeface="Arial Narrow"/>
                          <a:ea typeface="Times New Roman"/>
                          <a:cs typeface="Arial"/>
                        </a:rPr>
                        <a:t>Enfermedad Similar a Influenza (ESI)/IRAG</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Secreciones nasales y faringes, heces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dirty="0">
                          <a:effectLst/>
                          <a:latin typeface="Arial Narrow"/>
                          <a:ea typeface="Times New Roman"/>
                          <a:cs typeface="Arial"/>
                        </a:rPr>
                        <a:t>Durante la hospitalización</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843">
                <a:tc>
                  <a:txBody>
                    <a:bodyPr/>
                    <a:lstStyle/>
                    <a:p>
                      <a:pPr algn="just">
                        <a:lnSpc>
                          <a:spcPct val="115000"/>
                        </a:lnSpc>
                        <a:spcAft>
                          <a:spcPts val="0"/>
                        </a:spcAft>
                      </a:pPr>
                      <a:r>
                        <a:rPr lang="es-ES" sz="1200">
                          <a:effectLst/>
                          <a:latin typeface="Arial Narrow"/>
                          <a:ea typeface="Times New Roman"/>
                          <a:cs typeface="Arial"/>
                        </a:rPr>
                        <a:t>Rubéola</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Secreciones nasales y faringes, orina, sangre y heces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dirty="0">
                          <a:effectLst/>
                          <a:latin typeface="Arial Narrow"/>
                          <a:ea typeface="Times New Roman"/>
                          <a:cs typeface="Arial"/>
                        </a:rPr>
                        <a:t>Hasta cuatro días después de iniciado el exantema</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8843">
                <a:tc>
                  <a:txBody>
                    <a:bodyPr/>
                    <a:lstStyle/>
                    <a:p>
                      <a:pPr algn="just">
                        <a:lnSpc>
                          <a:spcPct val="115000"/>
                        </a:lnSpc>
                        <a:spcAft>
                          <a:spcPts val="0"/>
                        </a:spcAft>
                      </a:pPr>
                      <a:r>
                        <a:rPr lang="es-ES" sz="1200">
                          <a:effectLst/>
                          <a:latin typeface="Arial Narrow"/>
                          <a:ea typeface="Times New Roman"/>
                          <a:cs typeface="Arial"/>
                        </a:rPr>
                        <a:t>Parotiditis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Secreciones salivales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dirty="0">
                          <a:effectLst/>
                          <a:latin typeface="Arial Narrow"/>
                          <a:ea typeface="Times New Roman"/>
                          <a:cs typeface="Arial"/>
                        </a:rPr>
                        <a:t>Hasta nueve días después de iniciado el edema glandular</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559384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graphicFrame>
        <p:nvGraphicFramePr>
          <p:cNvPr id="2" name="1 Tabla"/>
          <p:cNvGraphicFramePr>
            <a:graphicFrameLocks noGrp="1"/>
          </p:cNvGraphicFramePr>
          <p:nvPr>
            <p:extLst>
              <p:ext uri="{D42A27DB-BD31-4B8C-83A1-F6EECF244321}">
                <p14:modId xmlns:p14="http://schemas.microsoft.com/office/powerpoint/2010/main" val="4089907856"/>
              </p:ext>
            </p:extLst>
          </p:nvPr>
        </p:nvGraphicFramePr>
        <p:xfrm>
          <a:off x="323528" y="1268757"/>
          <a:ext cx="8424937" cy="4974765"/>
        </p:xfrm>
        <a:graphic>
          <a:graphicData uri="http://schemas.openxmlformats.org/drawingml/2006/table">
            <a:tbl>
              <a:tblPr/>
              <a:tblGrid>
                <a:gridCol w="2396257"/>
                <a:gridCol w="2947777"/>
                <a:gridCol w="3080903"/>
              </a:tblGrid>
              <a:tr h="403635">
                <a:tc>
                  <a:txBody>
                    <a:bodyPr/>
                    <a:lstStyle/>
                    <a:p>
                      <a:pPr algn="ctr">
                        <a:lnSpc>
                          <a:spcPct val="115000"/>
                        </a:lnSpc>
                        <a:spcAft>
                          <a:spcPts val="0"/>
                        </a:spcAft>
                      </a:pPr>
                      <a:r>
                        <a:rPr lang="es-ES" sz="1200" b="1" dirty="0" smtClean="0">
                          <a:effectLst/>
                          <a:latin typeface="Arial Narrow" panose="020B0606020202030204" pitchFamily="34" charset="0"/>
                          <a:ea typeface="Times New Roman"/>
                          <a:cs typeface="Arial"/>
                        </a:rPr>
                        <a:t>Patología</a:t>
                      </a:r>
                      <a:endParaRPr lang="es-CO" sz="1200" dirty="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b="1">
                          <a:effectLst/>
                          <a:latin typeface="Arial Narrow" panose="020B0606020202030204" pitchFamily="34" charset="0"/>
                          <a:ea typeface="Times New Roman"/>
                          <a:cs typeface="Arial"/>
                        </a:rPr>
                        <a:t>Material  Infectante</a:t>
                      </a:r>
                      <a:endParaRPr lang="es-CO" sz="120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b="1">
                          <a:effectLst/>
                          <a:latin typeface="Arial Narrow" panose="020B0606020202030204" pitchFamily="34" charset="0"/>
                          <a:ea typeface="Times New Roman"/>
                          <a:cs typeface="Arial"/>
                        </a:rPr>
                        <a:t>Tiempo de aislamiento</a:t>
                      </a:r>
                      <a:endParaRPr lang="es-CO" sz="1200">
                        <a:effectLst/>
                        <a:latin typeface="Arial Narrow" panose="020B0606020202030204" pitchFamily="34" charset="0"/>
                        <a:ea typeface="Times New Roman"/>
                      </a:endParaRPr>
                    </a:p>
                    <a:p>
                      <a:pPr algn="ctr">
                        <a:lnSpc>
                          <a:spcPct val="115000"/>
                        </a:lnSpc>
                        <a:spcAft>
                          <a:spcPts val="0"/>
                        </a:spcAft>
                      </a:pPr>
                      <a:r>
                        <a:rPr lang="es-ES" sz="1200" b="1">
                          <a:effectLst/>
                          <a:latin typeface="Arial Narrow" panose="020B0606020202030204" pitchFamily="34" charset="0"/>
                          <a:ea typeface="Times New Roman"/>
                          <a:cs typeface="Arial"/>
                        </a:rPr>
                        <a:t> </a:t>
                      </a:r>
                      <a:endParaRPr lang="es-CO" sz="120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635">
                <a:tc>
                  <a:txBody>
                    <a:bodyPr/>
                    <a:lstStyle/>
                    <a:p>
                      <a:pPr algn="ctr">
                        <a:lnSpc>
                          <a:spcPct val="115000"/>
                        </a:lnSpc>
                        <a:spcAft>
                          <a:spcPts val="0"/>
                        </a:spcAft>
                      </a:pPr>
                      <a:r>
                        <a:rPr lang="es-ES" sz="1200" dirty="0">
                          <a:effectLst/>
                          <a:latin typeface="Arial Narrow" panose="020B0606020202030204" pitchFamily="34" charset="0"/>
                          <a:ea typeface="Times New Roman"/>
                          <a:cs typeface="Arial"/>
                        </a:rPr>
                        <a:t>Sarampión</a:t>
                      </a:r>
                      <a:endParaRPr lang="es-CO" sz="1200" dirty="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Narrow" panose="020B0606020202030204" pitchFamily="34" charset="0"/>
                          <a:ea typeface="Times New Roman"/>
                          <a:cs typeface="Arial"/>
                        </a:rPr>
                        <a:t>Secreción nasofaríngea</a:t>
                      </a:r>
                      <a:endParaRPr lang="es-CO" sz="120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dirty="0">
                          <a:effectLst/>
                          <a:latin typeface="Arial Narrow" panose="020B0606020202030204" pitchFamily="34" charset="0"/>
                          <a:ea typeface="Times New Roman"/>
                          <a:cs typeface="Arial"/>
                        </a:rPr>
                        <a:t>Hasta seis </a:t>
                      </a:r>
                      <a:r>
                        <a:rPr lang="es-ES" sz="1200" dirty="0" smtClean="0">
                          <a:effectLst/>
                          <a:latin typeface="Arial Narrow" panose="020B0606020202030204" pitchFamily="34" charset="0"/>
                          <a:ea typeface="Times New Roman"/>
                          <a:cs typeface="Arial"/>
                        </a:rPr>
                        <a:t>días después </a:t>
                      </a:r>
                      <a:r>
                        <a:rPr lang="es-ES" sz="1200" dirty="0">
                          <a:effectLst/>
                          <a:latin typeface="Arial Narrow" panose="020B0606020202030204" pitchFamily="34" charset="0"/>
                          <a:ea typeface="Times New Roman"/>
                          <a:cs typeface="Arial"/>
                        </a:rPr>
                        <a:t>de iniciado el tratamiento y aparecido el brote cutáneo</a:t>
                      </a:r>
                      <a:endParaRPr lang="es-CO" sz="1200" dirty="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733">
                <a:tc>
                  <a:txBody>
                    <a:bodyPr/>
                    <a:lstStyle/>
                    <a:p>
                      <a:pPr algn="ctr">
                        <a:lnSpc>
                          <a:spcPct val="115000"/>
                        </a:lnSpc>
                        <a:spcAft>
                          <a:spcPts val="0"/>
                        </a:spcAft>
                      </a:pPr>
                      <a:r>
                        <a:rPr lang="es-ES" sz="1200" dirty="0">
                          <a:effectLst/>
                          <a:latin typeface="Arial Narrow" panose="020B0606020202030204" pitchFamily="34" charset="0"/>
                          <a:ea typeface="Times New Roman"/>
                          <a:cs typeface="Arial"/>
                        </a:rPr>
                        <a:t>Varicela</a:t>
                      </a:r>
                      <a:endParaRPr lang="es-CO" sz="1200" dirty="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Narrow" panose="020B0606020202030204" pitchFamily="34" charset="0"/>
                          <a:ea typeface="Times New Roman"/>
                          <a:cs typeface="Arial"/>
                        </a:rPr>
                        <a:t>Secreción respiratoria y lesiones dérmicas</a:t>
                      </a:r>
                      <a:endParaRPr lang="es-CO" sz="120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Narrow" panose="020B0606020202030204" pitchFamily="34" charset="0"/>
                          <a:ea typeface="Times New Roman"/>
                          <a:cs typeface="Arial"/>
                        </a:rPr>
                        <a:t>Hasta cuando todas las lesiones tengan costra</a:t>
                      </a:r>
                      <a:endParaRPr lang="es-CO" sz="120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0616">
                <a:tc>
                  <a:txBody>
                    <a:bodyPr/>
                    <a:lstStyle/>
                    <a:p>
                      <a:pPr algn="ctr">
                        <a:lnSpc>
                          <a:spcPct val="115000"/>
                        </a:lnSpc>
                        <a:spcAft>
                          <a:spcPts val="0"/>
                        </a:spcAft>
                      </a:pPr>
                      <a:r>
                        <a:rPr lang="es-ES" sz="1200" dirty="0">
                          <a:effectLst/>
                          <a:latin typeface="Arial Narrow" panose="020B0606020202030204" pitchFamily="34" charset="0"/>
                          <a:ea typeface="Times New Roman"/>
                          <a:cs typeface="Arial"/>
                        </a:rPr>
                        <a:t>Herpes Zoster</a:t>
                      </a:r>
                      <a:endParaRPr lang="es-CO" sz="1200" dirty="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dirty="0">
                          <a:effectLst/>
                          <a:latin typeface="Arial Narrow" panose="020B0606020202030204" pitchFamily="34" charset="0"/>
                          <a:ea typeface="Times New Roman"/>
                          <a:cs typeface="Arial"/>
                        </a:rPr>
                        <a:t>Secreción salivar o </a:t>
                      </a:r>
                      <a:r>
                        <a:rPr lang="es-ES" sz="1200" dirty="0" err="1">
                          <a:effectLst/>
                          <a:latin typeface="Arial Narrow" panose="020B0606020202030204" pitchFamily="34" charset="0"/>
                          <a:ea typeface="Times New Roman"/>
                          <a:cs typeface="Arial"/>
                        </a:rPr>
                        <a:t>vesiculopapular</a:t>
                      </a:r>
                      <a:endParaRPr lang="es-CO" sz="1200" dirty="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dirty="0">
                          <a:effectLst/>
                          <a:latin typeface="Arial Narrow" panose="020B0606020202030204" pitchFamily="34" charset="0"/>
                          <a:ea typeface="Times New Roman"/>
                          <a:cs typeface="Arial"/>
                        </a:rPr>
                        <a:t>Hasta 24 horas después de iniciada la terapia de medicamentosa y las lesiones tengan costra</a:t>
                      </a:r>
                      <a:endParaRPr lang="es-CO" sz="1200" dirty="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1911">
                <a:tc>
                  <a:txBody>
                    <a:bodyPr/>
                    <a:lstStyle/>
                    <a:p>
                      <a:pPr marL="0" algn="ctr" defTabSz="914400" rtl="0" eaLnBrk="1" latinLnBrk="0" hangingPunct="1">
                        <a:lnSpc>
                          <a:spcPct val="115000"/>
                        </a:lnSpc>
                        <a:spcAft>
                          <a:spcPts val="0"/>
                        </a:spcAft>
                      </a:pPr>
                      <a:r>
                        <a:rPr lang="es-ES" sz="1200" kern="1200">
                          <a:solidFill>
                            <a:schemeClr val="tx1"/>
                          </a:solidFill>
                          <a:effectLst/>
                          <a:latin typeface="Arial Narrow" panose="020B0606020202030204" pitchFamily="34" charset="0"/>
                          <a:ea typeface="Times New Roman"/>
                          <a:cs typeface="Arial"/>
                        </a:rPr>
                        <a:t>Tuberculosis pulmonar activa y faringea</a:t>
                      </a:r>
                      <a:endParaRPr lang="es-CO" sz="1200" kern="1200">
                        <a:solidFill>
                          <a:schemeClr val="tx1"/>
                        </a:solidFill>
                        <a:effectLst/>
                        <a:latin typeface="Arial Narrow" panose="020B0606020202030204" pitchFamily="34" charset="0"/>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15000"/>
                        </a:lnSpc>
                        <a:spcAft>
                          <a:spcPts val="0"/>
                        </a:spcAft>
                      </a:pPr>
                      <a:r>
                        <a:rPr lang="es-ES" sz="1200" kern="1200">
                          <a:solidFill>
                            <a:schemeClr val="tx1"/>
                          </a:solidFill>
                          <a:effectLst/>
                          <a:latin typeface="Arial Narrow" panose="020B0606020202030204" pitchFamily="34" charset="0"/>
                          <a:ea typeface="Times New Roman"/>
                          <a:cs typeface="Arial"/>
                        </a:rPr>
                        <a:t>Secreción nasofaríngea</a:t>
                      </a:r>
                      <a:endParaRPr lang="es-CO" sz="1200" kern="1200">
                        <a:solidFill>
                          <a:schemeClr val="tx1"/>
                        </a:solidFill>
                        <a:effectLst/>
                        <a:latin typeface="Arial Narrow" panose="020B0606020202030204" pitchFamily="34" charset="0"/>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15000"/>
                        </a:lnSpc>
                        <a:spcAft>
                          <a:spcPts val="0"/>
                        </a:spcAft>
                      </a:pPr>
                      <a:r>
                        <a:rPr lang="es-ES" sz="1200" kern="1200" dirty="0">
                          <a:solidFill>
                            <a:schemeClr val="tx1"/>
                          </a:solidFill>
                          <a:effectLst/>
                          <a:latin typeface="Arial Narrow" panose="020B0606020202030204" pitchFamily="34" charset="0"/>
                          <a:ea typeface="Times New Roman"/>
                          <a:cs typeface="Arial"/>
                        </a:rPr>
                        <a:t>Promedio de 1 mes; sin embargo está condicionado al reporte negativo de una </a:t>
                      </a:r>
                      <a:r>
                        <a:rPr lang="es-ES" sz="1200" kern="1200" dirty="0" err="1">
                          <a:solidFill>
                            <a:schemeClr val="tx1"/>
                          </a:solidFill>
                          <a:effectLst/>
                          <a:latin typeface="Arial Narrow" panose="020B0606020202030204" pitchFamily="34" charset="0"/>
                          <a:ea typeface="Times New Roman"/>
                          <a:cs typeface="Arial"/>
                        </a:rPr>
                        <a:t>baciloscopia</a:t>
                      </a:r>
                      <a:r>
                        <a:rPr lang="es-ES" sz="1200" kern="1200" dirty="0">
                          <a:solidFill>
                            <a:schemeClr val="tx1"/>
                          </a:solidFill>
                          <a:effectLst/>
                          <a:latin typeface="Arial Narrow" panose="020B0606020202030204" pitchFamily="34" charset="0"/>
                          <a:ea typeface="Times New Roman"/>
                          <a:cs typeface="Arial"/>
                        </a:rPr>
                        <a:t> que se toma a los 30 días de iniciado el tratamiento. En todo caso el aislamiento no debe ser inferior a 20 días.</a:t>
                      </a:r>
                      <a:endParaRPr lang="es-CO" sz="1200" kern="1200" dirty="0">
                        <a:solidFill>
                          <a:schemeClr val="tx1"/>
                        </a:solidFill>
                        <a:effectLst/>
                        <a:latin typeface="Arial Narrow" panose="020B0606020202030204" pitchFamily="34" charset="0"/>
                        <a:ea typeface="Times New Roman"/>
                        <a:cs typeface="Aria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5453">
                <a:tc>
                  <a:txBody>
                    <a:bodyPr/>
                    <a:lstStyle/>
                    <a:p>
                      <a:pPr algn="ctr">
                        <a:lnSpc>
                          <a:spcPct val="115000"/>
                        </a:lnSpc>
                        <a:spcAft>
                          <a:spcPts val="0"/>
                        </a:spcAft>
                      </a:pPr>
                      <a:r>
                        <a:rPr lang="es-ES" sz="1200">
                          <a:effectLst/>
                          <a:latin typeface="Arial Narrow" panose="020B0606020202030204" pitchFamily="34" charset="0"/>
                          <a:ea typeface="Times New Roman"/>
                          <a:cs typeface="Arial"/>
                        </a:rPr>
                        <a:t>Paciente con Virus de Inmuno Deficiencia Humana (VIH) positivos con cuadro de fiebre o infiltrado pulmonar</a:t>
                      </a:r>
                      <a:endParaRPr lang="es-CO" sz="120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dirty="0">
                          <a:effectLst/>
                          <a:latin typeface="Arial Narrow" panose="020B0606020202030204" pitchFamily="34" charset="0"/>
                          <a:ea typeface="Times New Roman"/>
                          <a:cs typeface="Arial"/>
                        </a:rPr>
                        <a:t>Secreción nasofaríngea</a:t>
                      </a:r>
                      <a:endParaRPr lang="es-CO" sz="1200" dirty="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Narrow" panose="020B0606020202030204" pitchFamily="34" charset="0"/>
                          <a:ea typeface="Times New Roman"/>
                          <a:cs typeface="Arial"/>
                        </a:rPr>
                        <a:t>Hasta cuando se descarte tuberculosis</a:t>
                      </a:r>
                      <a:endParaRPr lang="es-CO" sz="120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785">
                <a:tc>
                  <a:txBody>
                    <a:bodyPr/>
                    <a:lstStyle/>
                    <a:p>
                      <a:pPr algn="ctr">
                        <a:lnSpc>
                          <a:spcPct val="115000"/>
                        </a:lnSpc>
                        <a:spcAft>
                          <a:spcPts val="0"/>
                        </a:spcAft>
                      </a:pPr>
                      <a:r>
                        <a:rPr lang="es-ES" sz="1200">
                          <a:effectLst/>
                          <a:latin typeface="Arial Narrow" panose="020B0606020202030204" pitchFamily="34" charset="0"/>
                          <a:ea typeface="Times New Roman"/>
                          <a:cs typeface="Arial"/>
                        </a:rPr>
                        <a:t>Peste neumónica</a:t>
                      </a:r>
                      <a:endParaRPr lang="es-CO" sz="120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dirty="0">
                          <a:effectLst/>
                          <a:latin typeface="Arial Narrow" panose="020B0606020202030204" pitchFamily="34" charset="0"/>
                          <a:ea typeface="Times New Roman"/>
                          <a:cs typeface="Arial"/>
                        </a:rPr>
                        <a:t>Secreciones respiratorias</a:t>
                      </a:r>
                      <a:endParaRPr lang="es-CO" sz="1200" dirty="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dirty="0">
                          <a:effectLst/>
                          <a:latin typeface="Arial Narrow" panose="020B0606020202030204" pitchFamily="34" charset="0"/>
                          <a:ea typeface="Times New Roman"/>
                          <a:cs typeface="Arial"/>
                        </a:rPr>
                        <a:t>Hasta obtener un cultivo negativo después de terminar el tratamiento</a:t>
                      </a:r>
                      <a:endParaRPr lang="es-CO" sz="1200" dirty="0">
                        <a:effectLst/>
                        <a:latin typeface="Arial Narrow" panose="020B0606020202030204" pitchFamily="34" charset="0"/>
                        <a:ea typeface="Times New Roman"/>
                      </a:endParaRPr>
                    </a:p>
                    <a:p>
                      <a:pPr algn="ctr">
                        <a:lnSpc>
                          <a:spcPct val="115000"/>
                        </a:lnSpc>
                        <a:spcAft>
                          <a:spcPts val="0"/>
                        </a:spcAft>
                      </a:pPr>
                      <a:r>
                        <a:rPr lang="es-ES" sz="1200" dirty="0">
                          <a:effectLst/>
                          <a:latin typeface="Arial Narrow" panose="020B0606020202030204" pitchFamily="34" charset="0"/>
                          <a:ea typeface="Times New Roman"/>
                          <a:cs typeface="Arial"/>
                        </a:rPr>
                        <a:t> </a:t>
                      </a:r>
                      <a:endParaRPr lang="es-CO" sz="1200" dirty="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9800">
                <a:tc>
                  <a:txBody>
                    <a:bodyPr/>
                    <a:lstStyle/>
                    <a:p>
                      <a:pPr algn="ctr">
                        <a:lnSpc>
                          <a:spcPct val="115000"/>
                        </a:lnSpc>
                        <a:spcAft>
                          <a:spcPts val="0"/>
                        </a:spcAft>
                      </a:pPr>
                      <a:r>
                        <a:rPr lang="es-ES" sz="1200" dirty="0" smtClean="0">
                          <a:effectLst/>
                          <a:latin typeface="Arial Narrow" panose="020B0606020202030204" pitchFamily="34" charset="0"/>
                          <a:ea typeface="Times New Roman"/>
                          <a:cs typeface="Arial"/>
                        </a:rPr>
                        <a:t>Caso</a:t>
                      </a:r>
                      <a:r>
                        <a:rPr lang="es-ES" sz="1200" baseline="0" dirty="0" smtClean="0">
                          <a:effectLst/>
                          <a:latin typeface="Arial Narrow" panose="020B0606020202030204" pitchFamily="34" charset="0"/>
                          <a:ea typeface="Times New Roman"/>
                          <a:cs typeface="Arial"/>
                        </a:rPr>
                        <a:t> de rabia confirmado</a:t>
                      </a:r>
                      <a:endParaRPr lang="es-CO" sz="1200" dirty="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dirty="0">
                          <a:effectLst/>
                          <a:latin typeface="Arial Narrow" panose="020B0606020202030204" pitchFamily="34" charset="0"/>
                          <a:ea typeface="Times New Roman"/>
                          <a:cs typeface="Arial"/>
                        </a:rPr>
                        <a:t>Secreciones respiratorias</a:t>
                      </a:r>
                      <a:endParaRPr lang="es-CO" sz="1200" dirty="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Narrow" panose="020B0606020202030204" pitchFamily="34" charset="0"/>
                          <a:ea typeface="Times New Roman"/>
                          <a:cs typeface="Arial"/>
                        </a:rPr>
                        <a:t>Mientras dure la enfermedad</a:t>
                      </a:r>
                      <a:endParaRPr lang="es-CO" sz="120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5453">
                <a:tc>
                  <a:txBody>
                    <a:bodyPr/>
                    <a:lstStyle/>
                    <a:p>
                      <a:pPr algn="ctr">
                        <a:lnSpc>
                          <a:spcPct val="115000"/>
                        </a:lnSpc>
                        <a:spcAft>
                          <a:spcPts val="0"/>
                        </a:spcAft>
                      </a:pPr>
                      <a:r>
                        <a:rPr lang="pt-BR" sz="1200">
                          <a:effectLst/>
                          <a:latin typeface="Arial Narrow" panose="020B0606020202030204" pitchFamily="34" charset="0"/>
                          <a:ea typeface="Times New Roman"/>
                          <a:cs typeface="Arial"/>
                        </a:rPr>
                        <a:t>Influenza o Gripe aviar o porcina</a:t>
                      </a:r>
                      <a:endParaRPr lang="es-CO" sz="120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dirty="0">
                          <a:effectLst/>
                          <a:latin typeface="Arial Narrow" panose="020B0606020202030204" pitchFamily="34" charset="0"/>
                          <a:ea typeface="Times New Roman"/>
                          <a:cs typeface="Arial"/>
                        </a:rPr>
                        <a:t>Secreciones Nasofaríngeas de materia fecal de animales (aves y gatos). Se desconoce la transmisión Humano-Humano.</a:t>
                      </a:r>
                      <a:endParaRPr lang="es-CO" sz="1200" dirty="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dirty="0">
                          <a:effectLst/>
                          <a:latin typeface="Arial Narrow" panose="020B0606020202030204" pitchFamily="34" charset="0"/>
                          <a:ea typeface="Times New Roman"/>
                          <a:cs typeface="Arial"/>
                        </a:rPr>
                        <a:t>Hasta cinco días de inicio de síntomas. </a:t>
                      </a:r>
                      <a:endParaRPr lang="es-CO" sz="1200" dirty="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817">
                <a:tc>
                  <a:txBody>
                    <a:bodyPr/>
                    <a:lstStyle/>
                    <a:p>
                      <a:pPr algn="ctr">
                        <a:lnSpc>
                          <a:spcPct val="115000"/>
                        </a:lnSpc>
                        <a:spcAft>
                          <a:spcPts val="0"/>
                        </a:spcAft>
                      </a:pPr>
                      <a:r>
                        <a:rPr lang="es-ES" sz="1200">
                          <a:effectLst/>
                          <a:latin typeface="Arial Narrow" panose="020B0606020202030204" pitchFamily="34" charset="0"/>
                          <a:ea typeface="Times New Roman"/>
                          <a:cs typeface="Arial"/>
                        </a:rPr>
                        <a:t>ESI/IRAG</a:t>
                      </a:r>
                      <a:endParaRPr lang="es-CO" sz="120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Narrow" panose="020B0606020202030204" pitchFamily="34" charset="0"/>
                          <a:ea typeface="Times New Roman"/>
                          <a:cs typeface="Arial"/>
                        </a:rPr>
                        <a:t>Secreciones nasofaríngeas</a:t>
                      </a:r>
                      <a:endParaRPr lang="es-CO" sz="120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dirty="0">
                          <a:effectLst/>
                          <a:latin typeface="Arial Narrow" panose="020B0606020202030204" pitchFamily="34" charset="0"/>
                          <a:ea typeface="Times New Roman"/>
                          <a:cs typeface="Arial"/>
                        </a:rPr>
                        <a:t>Hasta siete días de inicio de síntomas.</a:t>
                      </a:r>
                      <a:endParaRPr lang="es-CO" sz="1200" dirty="0">
                        <a:effectLst/>
                        <a:latin typeface="Arial Narrow" panose="020B0606020202030204" pitchFamily="34" charset="0"/>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768959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graphicFrame>
        <p:nvGraphicFramePr>
          <p:cNvPr id="3" name="2 Tabla"/>
          <p:cNvGraphicFramePr>
            <a:graphicFrameLocks noGrp="1"/>
          </p:cNvGraphicFramePr>
          <p:nvPr>
            <p:extLst>
              <p:ext uri="{D42A27DB-BD31-4B8C-83A1-F6EECF244321}">
                <p14:modId xmlns:p14="http://schemas.microsoft.com/office/powerpoint/2010/main" val="900121"/>
              </p:ext>
            </p:extLst>
          </p:nvPr>
        </p:nvGraphicFramePr>
        <p:xfrm>
          <a:off x="539552" y="1412776"/>
          <a:ext cx="8136904" cy="4464495"/>
        </p:xfrm>
        <a:graphic>
          <a:graphicData uri="http://schemas.openxmlformats.org/drawingml/2006/table">
            <a:tbl>
              <a:tblPr/>
              <a:tblGrid>
                <a:gridCol w="2656948"/>
                <a:gridCol w="2490889"/>
                <a:gridCol w="2989067"/>
              </a:tblGrid>
              <a:tr h="262617">
                <a:tc>
                  <a:txBody>
                    <a:bodyPr/>
                    <a:lstStyle/>
                    <a:p>
                      <a:pPr algn="just">
                        <a:lnSpc>
                          <a:spcPct val="115000"/>
                        </a:lnSpc>
                        <a:spcAft>
                          <a:spcPts val="0"/>
                        </a:spcAft>
                      </a:pPr>
                      <a:r>
                        <a:rPr lang="es-ES" sz="1200" b="1" dirty="0">
                          <a:effectLst/>
                          <a:latin typeface="Arial Narrow"/>
                          <a:ea typeface="Times New Roman"/>
                          <a:cs typeface="Arial"/>
                        </a:rPr>
                        <a:t>P</a:t>
                      </a:r>
                      <a:r>
                        <a:rPr lang="es-ES" sz="1200" b="1" dirty="0" smtClean="0">
                          <a:effectLst/>
                          <a:latin typeface="Arial Narrow"/>
                          <a:ea typeface="Times New Roman"/>
                          <a:cs typeface="Arial"/>
                        </a:rPr>
                        <a:t>atología</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b="1">
                          <a:effectLst/>
                          <a:latin typeface="Arial Narrow"/>
                          <a:ea typeface="Times New Roman"/>
                          <a:cs typeface="Arial"/>
                        </a:rPr>
                        <a:t>Material  Infectante</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b="1">
                          <a:effectLst/>
                          <a:latin typeface="Arial Narrow"/>
                          <a:ea typeface="Times New Roman"/>
                          <a:cs typeface="Arial"/>
                        </a:rPr>
                        <a:t>Tiempo de aislamiento</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5235">
                <a:tc>
                  <a:txBody>
                    <a:bodyPr/>
                    <a:lstStyle/>
                    <a:p>
                      <a:pPr algn="ctr">
                        <a:lnSpc>
                          <a:spcPct val="115000"/>
                        </a:lnSpc>
                        <a:spcAft>
                          <a:spcPts val="0"/>
                        </a:spcAft>
                      </a:pPr>
                      <a:r>
                        <a:rPr lang="es-ES" sz="1200">
                          <a:effectLst/>
                          <a:latin typeface="Arial Narrow"/>
                          <a:ea typeface="Times New Roman"/>
                          <a:cs typeface="Arial"/>
                        </a:rPr>
                        <a:t>Infecciones o colonizaciones por gérmenes multiresistentes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Narrow"/>
                          <a:ea typeface="Times New Roman"/>
                          <a:cs typeface="Arial"/>
                        </a:rPr>
                        <a:t>Secreciones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Narrow"/>
                          <a:ea typeface="Times New Roman"/>
                          <a:cs typeface="Arial"/>
                        </a:rPr>
                        <a:t>Hasta terminar la antibioticoterapia y tener dos hemocultivos negativos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7853">
                <a:tc>
                  <a:txBody>
                    <a:bodyPr/>
                    <a:lstStyle/>
                    <a:p>
                      <a:pPr algn="ctr">
                        <a:lnSpc>
                          <a:spcPct val="115000"/>
                        </a:lnSpc>
                        <a:spcAft>
                          <a:spcPts val="0"/>
                        </a:spcAft>
                      </a:pPr>
                      <a:r>
                        <a:rPr lang="es-ES" sz="1200">
                          <a:effectLst/>
                          <a:latin typeface="Arial Narrow"/>
                          <a:ea typeface="Times New Roman"/>
                          <a:cs typeface="Arial"/>
                        </a:rPr>
                        <a:t>Infecciones gastrointestinales. Enfermedades entéricas causadas por Clostridium difficile, E coli, Shigella sp</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Narrow"/>
                          <a:ea typeface="Times New Roman"/>
                          <a:cs typeface="Arial"/>
                        </a:rPr>
                        <a:t>Heces y secreciones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Narrow"/>
                          <a:ea typeface="Times New Roman"/>
                          <a:cs typeface="Arial"/>
                        </a:rPr>
                        <a:t>Hasta tener coprocultivos negativos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617">
                <a:tc>
                  <a:txBody>
                    <a:bodyPr/>
                    <a:lstStyle/>
                    <a:p>
                      <a:pPr algn="ctr">
                        <a:lnSpc>
                          <a:spcPct val="115000"/>
                        </a:lnSpc>
                        <a:spcAft>
                          <a:spcPts val="0"/>
                        </a:spcAft>
                      </a:pPr>
                      <a:r>
                        <a:rPr lang="es-ES" sz="1200">
                          <a:effectLst/>
                          <a:latin typeface="Arial Narrow"/>
                          <a:ea typeface="Times New Roman"/>
                          <a:cs typeface="Arial"/>
                        </a:rPr>
                        <a:t>Hepatitis A, E y Rotavirus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Narrow"/>
                          <a:ea typeface="Times New Roman"/>
                          <a:cs typeface="Arial"/>
                        </a:rPr>
                        <a:t>Heces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Narrow"/>
                          <a:ea typeface="Times New Roman"/>
                          <a:cs typeface="Arial"/>
                        </a:rPr>
                        <a:t>Una semana después de la ictericia</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617">
                <a:tc>
                  <a:txBody>
                    <a:bodyPr/>
                    <a:lstStyle/>
                    <a:p>
                      <a:pPr algn="ctr">
                        <a:lnSpc>
                          <a:spcPct val="115000"/>
                        </a:lnSpc>
                        <a:spcAft>
                          <a:spcPts val="0"/>
                        </a:spcAft>
                      </a:pPr>
                      <a:r>
                        <a:rPr lang="es-ES" sz="1200">
                          <a:effectLst/>
                          <a:latin typeface="Arial Narrow"/>
                          <a:ea typeface="Times New Roman"/>
                          <a:cs typeface="Arial"/>
                        </a:rPr>
                        <a:t>ESI/IRAG</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Narrow"/>
                          <a:ea typeface="Times New Roman"/>
                          <a:cs typeface="Arial"/>
                        </a:rPr>
                        <a:t>Secreción nasofaríngeas y heces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Narrow"/>
                          <a:ea typeface="Times New Roman"/>
                          <a:cs typeface="Arial"/>
                        </a:rPr>
                        <a:t>Hasta cuando termine la enfermedad</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5235">
                <a:tc>
                  <a:txBody>
                    <a:bodyPr/>
                    <a:lstStyle/>
                    <a:p>
                      <a:pPr algn="ctr">
                        <a:lnSpc>
                          <a:spcPct val="115000"/>
                        </a:lnSpc>
                        <a:spcAft>
                          <a:spcPts val="0"/>
                        </a:spcAft>
                      </a:pPr>
                      <a:r>
                        <a:rPr lang="es-ES" sz="1200">
                          <a:effectLst/>
                          <a:latin typeface="Arial Narrow"/>
                          <a:ea typeface="Times New Roman"/>
                          <a:cs typeface="Arial"/>
                        </a:rPr>
                        <a:t>Impétigo</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dirty="0">
                          <a:effectLst/>
                          <a:latin typeface="Arial Narrow"/>
                          <a:ea typeface="Times New Roman"/>
                          <a:cs typeface="Arial"/>
                        </a:rPr>
                        <a:t>Lesiones cutáneas</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dirty="0">
                          <a:effectLst/>
                          <a:latin typeface="Arial Narrow"/>
                          <a:ea typeface="Times New Roman"/>
                          <a:cs typeface="Arial"/>
                        </a:rPr>
                        <a:t>Hasta 24 horas después de iniciada la </a:t>
                      </a:r>
                      <a:r>
                        <a:rPr lang="es-ES" sz="1200" dirty="0" err="1">
                          <a:effectLst/>
                          <a:latin typeface="Arial Narrow"/>
                          <a:ea typeface="Times New Roman"/>
                          <a:cs typeface="Arial"/>
                        </a:rPr>
                        <a:t>antibioticoterapia</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617">
                <a:tc>
                  <a:txBody>
                    <a:bodyPr/>
                    <a:lstStyle/>
                    <a:p>
                      <a:pPr algn="ctr">
                        <a:lnSpc>
                          <a:spcPct val="115000"/>
                        </a:lnSpc>
                        <a:spcAft>
                          <a:spcPts val="0"/>
                        </a:spcAft>
                      </a:pPr>
                      <a:r>
                        <a:rPr lang="es-ES" sz="1200">
                          <a:effectLst/>
                          <a:latin typeface="Arial Narrow"/>
                          <a:ea typeface="Times New Roman"/>
                          <a:cs typeface="Arial"/>
                        </a:rPr>
                        <a:t>Forunculosis por Estafilococo</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Narrow"/>
                          <a:ea typeface="Times New Roman"/>
                          <a:cs typeface="Arial"/>
                        </a:rPr>
                        <a:t>Secreción cutánea</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Narrow"/>
                          <a:ea typeface="Times New Roman"/>
                          <a:cs typeface="Arial"/>
                        </a:rPr>
                        <a:t>Hasta cuando termine la enfermedad</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7853">
                <a:tc>
                  <a:txBody>
                    <a:bodyPr/>
                    <a:lstStyle/>
                    <a:p>
                      <a:pPr algn="ctr">
                        <a:lnSpc>
                          <a:spcPct val="115000"/>
                        </a:lnSpc>
                        <a:spcAft>
                          <a:spcPts val="0"/>
                        </a:spcAft>
                      </a:pPr>
                      <a:r>
                        <a:rPr lang="es-ES" sz="1200">
                          <a:effectLst/>
                          <a:latin typeface="Arial Narrow"/>
                          <a:ea typeface="Times New Roman"/>
                          <a:cs typeface="Arial"/>
                        </a:rPr>
                        <a:t>Abscesos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Narrow"/>
                          <a:ea typeface="Times New Roman"/>
                          <a:cs typeface="Arial"/>
                        </a:rPr>
                        <a:t>Secreciones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Narrow"/>
                          <a:ea typeface="Times New Roman"/>
                          <a:cs typeface="Arial"/>
                        </a:rPr>
                        <a:t>Duración de la enfermedad</a:t>
                      </a:r>
                      <a:endParaRPr lang="es-CO" sz="1200">
                        <a:effectLst/>
                        <a:latin typeface="Times New Roman"/>
                        <a:ea typeface="Times New Roman"/>
                      </a:endParaRPr>
                    </a:p>
                    <a:p>
                      <a:pPr algn="ctr">
                        <a:lnSpc>
                          <a:spcPct val="115000"/>
                        </a:lnSpc>
                        <a:spcAft>
                          <a:spcPts val="0"/>
                        </a:spcAft>
                      </a:pPr>
                      <a:r>
                        <a:rPr lang="es-ES" sz="1200">
                          <a:effectLst/>
                          <a:latin typeface="Arial Narrow"/>
                          <a:ea typeface="Times New Roman"/>
                          <a:cs typeface="Arial"/>
                        </a:rPr>
                        <a:t> </a:t>
                      </a:r>
                      <a:endParaRPr lang="es-CO" sz="1200">
                        <a:effectLst/>
                        <a:latin typeface="Times New Roman"/>
                        <a:ea typeface="Times New Roman"/>
                      </a:endParaRPr>
                    </a:p>
                    <a:p>
                      <a:pPr algn="ctr">
                        <a:lnSpc>
                          <a:spcPct val="115000"/>
                        </a:lnSpc>
                        <a:spcAft>
                          <a:spcPts val="0"/>
                        </a:spcAft>
                      </a:pPr>
                      <a:r>
                        <a:rPr lang="es-ES" sz="1200">
                          <a:effectLst/>
                          <a:latin typeface="Arial Narrow"/>
                          <a:ea typeface="Times New Roman"/>
                          <a:cs typeface="Arial"/>
                        </a:rPr>
                        <a:t> </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617">
                <a:tc>
                  <a:txBody>
                    <a:bodyPr/>
                    <a:lstStyle/>
                    <a:p>
                      <a:pPr algn="ctr">
                        <a:lnSpc>
                          <a:spcPct val="115000"/>
                        </a:lnSpc>
                        <a:spcAft>
                          <a:spcPts val="0"/>
                        </a:spcAft>
                      </a:pPr>
                      <a:r>
                        <a:rPr lang="es-ES" sz="1200">
                          <a:effectLst/>
                          <a:latin typeface="Arial Narrow"/>
                          <a:ea typeface="Times New Roman"/>
                          <a:cs typeface="Arial"/>
                        </a:rPr>
                        <a:t>Escabiosis, Pediculosis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Narrow"/>
                          <a:ea typeface="Times New Roman"/>
                          <a:cs typeface="Arial"/>
                        </a:rPr>
                        <a:t>Acaro, Pediculus Pubis o capitis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Narrow"/>
                          <a:ea typeface="Times New Roman"/>
                          <a:cs typeface="Arial"/>
                        </a:rPr>
                        <a:t>Hasta 24 horas después de iniciado el tratamiento</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617">
                <a:tc>
                  <a:txBody>
                    <a:bodyPr/>
                    <a:lstStyle/>
                    <a:p>
                      <a:pPr algn="ctr">
                        <a:lnSpc>
                          <a:spcPct val="115000"/>
                        </a:lnSpc>
                        <a:spcAft>
                          <a:spcPts val="0"/>
                        </a:spcAft>
                      </a:pPr>
                      <a:r>
                        <a:rPr lang="es-ES" sz="1200">
                          <a:effectLst/>
                          <a:latin typeface="Arial Narrow"/>
                          <a:ea typeface="Times New Roman"/>
                          <a:cs typeface="Arial"/>
                        </a:rPr>
                        <a:t>Conjuntivitis viral o gonocóccica</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Narrow"/>
                          <a:ea typeface="Times New Roman"/>
                          <a:cs typeface="Arial"/>
                        </a:rPr>
                        <a:t>Secreción ocular</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Narrow"/>
                          <a:ea typeface="Times New Roman"/>
                          <a:cs typeface="Arial"/>
                        </a:rPr>
                        <a:t>Hasta cuando termine la enfermedad</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617">
                <a:tc>
                  <a:txBody>
                    <a:bodyPr/>
                    <a:lstStyle/>
                    <a:p>
                      <a:pPr algn="ctr">
                        <a:lnSpc>
                          <a:spcPct val="115000"/>
                        </a:lnSpc>
                        <a:spcAft>
                          <a:spcPts val="0"/>
                        </a:spcAft>
                      </a:pPr>
                      <a:r>
                        <a:rPr lang="es-ES" sz="1200">
                          <a:effectLst/>
                          <a:latin typeface="Arial Narrow"/>
                          <a:ea typeface="Times New Roman"/>
                          <a:cs typeface="Arial"/>
                        </a:rPr>
                        <a:t>Quemaduras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effectLst/>
                          <a:latin typeface="Arial Narrow"/>
                          <a:ea typeface="Times New Roman"/>
                          <a:cs typeface="Arial"/>
                        </a:rPr>
                        <a:t>Secreciones cutáneas de áreas afectadas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dirty="0">
                          <a:effectLst/>
                          <a:latin typeface="Arial Narrow"/>
                          <a:ea typeface="Times New Roman"/>
                          <a:cs typeface="Arial"/>
                        </a:rPr>
                        <a:t>Hasta que se tenga </a:t>
                      </a:r>
                      <a:r>
                        <a:rPr lang="es-ES" sz="1200" dirty="0" err="1">
                          <a:effectLst/>
                          <a:latin typeface="Arial Narrow"/>
                          <a:ea typeface="Times New Roman"/>
                          <a:cs typeface="Arial"/>
                        </a:rPr>
                        <a:t>reepitelizaciòn</a:t>
                      </a:r>
                      <a:r>
                        <a:rPr lang="es-ES" sz="1200" dirty="0">
                          <a:effectLst/>
                          <a:latin typeface="Arial Narrow"/>
                          <a:ea typeface="Times New Roman"/>
                          <a:cs typeface="Arial"/>
                        </a:rPr>
                        <a:t>.</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389317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graphicFrame>
        <p:nvGraphicFramePr>
          <p:cNvPr id="2" name="1 Tabla"/>
          <p:cNvGraphicFramePr>
            <a:graphicFrameLocks noGrp="1"/>
          </p:cNvGraphicFramePr>
          <p:nvPr>
            <p:extLst>
              <p:ext uri="{D42A27DB-BD31-4B8C-83A1-F6EECF244321}">
                <p14:modId xmlns:p14="http://schemas.microsoft.com/office/powerpoint/2010/main" val="1285179224"/>
              </p:ext>
            </p:extLst>
          </p:nvPr>
        </p:nvGraphicFramePr>
        <p:xfrm>
          <a:off x="755576" y="1556793"/>
          <a:ext cx="7776865" cy="4176462"/>
        </p:xfrm>
        <a:graphic>
          <a:graphicData uri="http://schemas.openxmlformats.org/drawingml/2006/table">
            <a:tbl>
              <a:tblPr/>
              <a:tblGrid>
                <a:gridCol w="2539384"/>
                <a:gridCol w="2380673"/>
                <a:gridCol w="2856808"/>
              </a:tblGrid>
              <a:tr h="245674">
                <a:tc>
                  <a:txBody>
                    <a:bodyPr/>
                    <a:lstStyle/>
                    <a:p>
                      <a:pPr algn="just">
                        <a:lnSpc>
                          <a:spcPct val="115000"/>
                        </a:lnSpc>
                        <a:spcAft>
                          <a:spcPts val="0"/>
                        </a:spcAft>
                      </a:pPr>
                      <a:r>
                        <a:rPr lang="es-ES" sz="1200" b="1" dirty="0">
                          <a:effectLst/>
                          <a:latin typeface="Arial Narrow"/>
                          <a:ea typeface="Times New Roman"/>
                          <a:cs typeface="Arial"/>
                        </a:rPr>
                        <a:t>P</a:t>
                      </a:r>
                      <a:r>
                        <a:rPr lang="es-ES" sz="1200" b="1" dirty="0" smtClean="0">
                          <a:effectLst/>
                          <a:latin typeface="Arial Narrow"/>
                          <a:ea typeface="Times New Roman"/>
                          <a:cs typeface="Arial"/>
                        </a:rPr>
                        <a:t>atología</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b="1">
                          <a:effectLst/>
                          <a:latin typeface="Arial Narrow"/>
                          <a:ea typeface="Times New Roman"/>
                          <a:cs typeface="Arial"/>
                        </a:rPr>
                        <a:t>Material  Infectante</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b="1">
                          <a:effectLst/>
                          <a:latin typeface="Arial Narrow"/>
                          <a:ea typeface="Times New Roman"/>
                          <a:cs typeface="Arial"/>
                        </a:rPr>
                        <a:t>Tiempo de aislamiento</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1349">
                <a:tc>
                  <a:txBody>
                    <a:bodyPr/>
                    <a:lstStyle/>
                    <a:p>
                      <a:pPr algn="just">
                        <a:lnSpc>
                          <a:spcPct val="115000"/>
                        </a:lnSpc>
                        <a:spcAft>
                          <a:spcPts val="0"/>
                        </a:spcAft>
                      </a:pPr>
                      <a:r>
                        <a:rPr lang="es-ES" sz="1200">
                          <a:effectLst/>
                          <a:latin typeface="Arial Narrow"/>
                          <a:ea typeface="Times New Roman"/>
                          <a:cs typeface="Arial"/>
                        </a:rPr>
                        <a:t>Infecciones o colonizaciones por gérmenes multiresistentes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Secreciones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Hasta terminar la antibioticoterapia y tener dos hemocultivos negativos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7023">
                <a:tc>
                  <a:txBody>
                    <a:bodyPr/>
                    <a:lstStyle/>
                    <a:p>
                      <a:pPr algn="just">
                        <a:lnSpc>
                          <a:spcPct val="115000"/>
                        </a:lnSpc>
                        <a:spcAft>
                          <a:spcPts val="0"/>
                        </a:spcAft>
                      </a:pPr>
                      <a:r>
                        <a:rPr lang="es-ES" sz="1200">
                          <a:effectLst/>
                          <a:latin typeface="Arial Narrow"/>
                          <a:ea typeface="Times New Roman"/>
                          <a:cs typeface="Arial"/>
                        </a:rPr>
                        <a:t>Infecciones gastrointestinales. Enfermedades entéricas causadas por Clostridium difficile, E coli, Shigella sp</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Heces y secreciones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Hasta tener coprocultivos negativos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674">
                <a:tc>
                  <a:txBody>
                    <a:bodyPr/>
                    <a:lstStyle/>
                    <a:p>
                      <a:pPr algn="just">
                        <a:lnSpc>
                          <a:spcPct val="115000"/>
                        </a:lnSpc>
                        <a:spcAft>
                          <a:spcPts val="0"/>
                        </a:spcAft>
                      </a:pPr>
                      <a:r>
                        <a:rPr lang="es-ES" sz="1200">
                          <a:effectLst/>
                          <a:latin typeface="Arial Narrow"/>
                          <a:ea typeface="Times New Roman"/>
                          <a:cs typeface="Arial"/>
                        </a:rPr>
                        <a:t>Hepatitis A, E y Rotavirus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Heces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Una semana después de la ictericia</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674">
                <a:tc>
                  <a:txBody>
                    <a:bodyPr/>
                    <a:lstStyle/>
                    <a:p>
                      <a:pPr algn="just">
                        <a:lnSpc>
                          <a:spcPct val="115000"/>
                        </a:lnSpc>
                        <a:spcAft>
                          <a:spcPts val="0"/>
                        </a:spcAft>
                      </a:pPr>
                      <a:r>
                        <a:rPr lang="es-ES" sz="1200">
                          <a:effectLst/>
                          <a:latin typeface="Arial Narrow"/>
                          <a:ea typeface="Times New Roman"/>
                          <a:cs typeface="Arial"/>
                        </a:rPr>
                        <a:t>ESI/IRAG</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Secreción nasofaríngeas y heces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Hasta cuando termine la enfermedad</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1349">
                <a:tc>
                  <a:txBody>
                    <a:bodyPr/>
                    <a:lstStyle/>
                    <a:p>
                      <a:pPr algn="just">
                        <a:lnSpc>
                          <a:spcPct val="115000"/>
                        </a:lnSpc>
                        <a:spcAft>
                          <a:spcPts val="0"/>
                        </a:spcAft>
                      </a:pPr>
                      <a:r>
                        <a:rPr lang="es-ES" sz="1200">
                          <a:effectLst/>
                          <a:latin typeface="Arial Narrow"/>
                          <a:ea typeface="Times New Roman"/>
                          <a:cs typeface="Arial"/>
                        </a:rPr>
                        <a:t>Impétigo</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Lesiones cutáneas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Hasta 24 horas después de iniciada la antibioticoterapia</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674">
                <a:tc>
                  <a:txBody>
                    <a:bodyPr/>
                    <a:lstStyle/>
                    <a:p>
                      <a:pPr algn="just">
                        <a:lnSpc>
                          <a:spcPct val="115000"/>
                        </a:lnSpc>
                        <a:spcAft>
                          <a:spcPts val="0"/>
                        </a:spcAft>
                      </a:pPr>
                      <a:r>
                        <a:rPr lang="es-ES" sz="1200">
                          <a:effectLst/>
                          <a:latin typeface="Arial Narrow"/>
                          <a:ea typeface="Times New Roman"/>
                          <a:cs typeface="Arial"/>
                        </a:rPr>
                        <a:t>Forunculosis por Estafilococo</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Secreción cutánea</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Hasta cuando termine la enfermedad</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7023">
                <a:tc>
                  <a:txBody>
                    <a:bodyPr/>
                    <a:lstStyle/>
                    <a:p>
                      <a:pPr algn="just">
                        <a:lnSpc>
                          <a:spcPct val="115000"/>
                        </a:lnSpc>
                        <a:spcAft>
                          <a:spcPts val="0"/>
                        </a:spcAft>
                      </a:pPr>
                      <a:r>
                        <a:rPr lang="es-ES" sz="1200">
                          <a:effectLst/>
                          <a:latin typeface="Arial Narrow"/>
                          <a:ea typeface="Times New Roman"/>
                          <a:cs typeface="Arial"/>
                        </a:rPr>
                        <a:t>Abscesos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Secreciones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Duración de la enfermedad</a:t>
                      </a:r>
                      <a:endParaRPr lang="es-CO" sz="1200">
                        <a:effectLst/>
                        <a:latin typeface="Times New Roman"/>
                        <a:ea typeface="Times New Roman"/>
                      </a:endParaRPr>
                    </a:p>
                    <a:p>
                      <a:pPr algn="just">
                        <a:lnSpc>
                          <a:spcPct val="115000"/>
                        </a:lnSpc>
                        <a:spcAft>
                          <a:spcPts val="0"/>
                        </a:spcAft>
                      </a:pPr>
                      <a:r>
                        <a:rPr lang="es-ES" sz="1200">
                          <a:effectLst/>
                          <a:latin typeface="Arial Narrow"/>
                          <a:ea typeface="Times New Roman"/>
                          <a:cs typeface="Arial"/>
                        </a:rPr>
                        <a:t> </a:t>
                      </a:r>
                      <a:endParaRPr lang="es-CO" sz="1200">
                        <a:effectLst/>
                        <a:latin typeface="Times New Roman"/>
                        <a:ea typeface="Times New Roman"/>
                      </a:endParaRPr>
                    </a:p>
                    <a:p>
                      <a:pPr algn="just">
                        <a:lnSpc>
                          <a:spcPct val="115000"/>
                        </a:lnSpc>
                        <a:spcAft>
                          <a:spcPts val="0"/>
                        </a:spcAft>
                      </a:pPr>
                      <a:r>
                        <a:rPr lang="es-ES" sz="1200">
                          <a:effectLst/>
                          <a:latin typeface="Arial Narrow"/>
                          <a:ea typeface="Times New Roman"/>
                          <a:cs typeface="Arial"/>
                        </a:rPr>
                        <a:t> </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674">
                <a:tc>
                  <a:txBody>
                    <a:bodyPr/>
                    <a:lstStyle/>
                    <a:p>
                      <a:pPr algn="just">
                        <a:lnSpc>
                          <a:spcPct val="115000"/>
                        </a:lnSpc>
                        <a:spcAft>
                          <a:spcPts val="0"/>
                        </a:spcAft>
                      </a:pPr>
                      <a:r>
                        <a:rPr lang="es-ES" sz="1200">
                          <a:effectLst/>
                          <a:latin typeface="Arial Narrow"/>
                          <a:ea typeface="Times New Roman"/>
                          <a:cs typeface="Arial"/>
                        </a:rPr>
                        <a:t>Escabiosis, Pediculosis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Acaro, Pediculus Pubis o capitis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Hasta 24 horas después de iniciado el tratamiento</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674">
                <a:tc>
                  <a:txBody>
                    <a:bodyPr/>
                    <a:lstStyle/>
                    <a:p>
                      <a:pPr algn="just">
                        <a:lnSpc>
                          <a:spcPct val="115000"/>
                        </a:lnSpc>
                        <a:spcAft>
                          <a:spcPts val="0"/>
                        </a:spcAft>
                      </a:pPr>
                      <a:r>
                        <a:rPr lang="es-ES" sz="1200">
                          <a:effectLst/>
                          <a:latin typeface="Arial Narrow"/>
                          <a:ea typeface="Times New Roman"/>
                          <a:cs typeface="Arial"/>
                        </a:rPr>
                        <a:t>Conjuntivitis viral o gonocóccica</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Secreción ocular</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Hasta cuando termine la enfermedad</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674">
                <a:tc>
                  <a:txBody>
                    <a:bodyPr/>
                    <a:lstStyle/>
                    <a:p>
                      <a:pPr algn="just">
                        <a:lnSpc>
                          <a:spcPct val="115000"/>
                        </a:lnSpc>
                        <a:spcAft>
                          <a:spcPts val="0"/>
                        </a:spcAft>
                      </a:pPr>
                      <a:r>
                        <a:rPr lang="es-ES" sz="1200">
                          <a:effectLst/>
                          <a:latin typeface="Arial Narrow"/>
                          <a:ea typeface="Times New Roman"/>
                          <a:cs typeface="Arial"/>
                        </a:rPr>
                        <a:t>Quemaduras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Secreciones cutáneas de áreas afectadas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dirty="0">
                          <a:effectLst/>
                          <a:latin typeface="Arial Narrow"/>
                          <a:ea typeface="Times New Roman"/>
                          <a:cs typeface="Arial"/>
                        </a:rPr>
                        <a:t>Hasta que se tenga </a:t>
                      </a:r>
                      <a:r>
                        <a:rPr lang="es-ES" sz="1200" dirty="0" err="1">
                          <a:effectLst/>
                          <a:latin typeface="Arial Narrow"/>
                          <a:ea typeface="Times New Roman"/>
                          <a:cs typeface="Arial"/>
                        </a:rPr>
                        <a:t>reepitelizaciòn</a:t>
                      </a:r>
                      <a:r>
                        <a:rPr lang="es-ES" sz="1200" dirty="0">
                          <a:effectLst/>
                          <a:latin typeface="Arial Narrow"/>
                          <a:ea typeface="Times New Roman"/>
                          <a:cs typeface="Arial"/>
                        </a:rPr>
                        <a:t>.</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314756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graphicFrame>
        <p:nvGraphicFramePr>
          <p:cNvPr id="3" name="2 Tabla"/>
          <p:cNvGraphicFramePr>
            <a:graphicFrameLocks noGrp="1"/>
          </p:cNvGraphicFramePr>
          <p:nvPr>
            <p:extLst>
              <p:ext uri="{D42A27DB-BD31-4B8C-83A1-F6EECF244321}">
                <p14:modId xmlns:p14="http://schemas.microsoft.com/office/powerpoint/2010/main" val="2079220287"/>
              </p:ext>
            </p:extLst>
          </p:nvPr>
        </p:nvGraphicFramePr>
        <p:xfrm>
          <a:off x="611560" y="1556792"/>
          <a:ext cx="7848873" cy="1817408"/>
        </p:xfrm>
        <a:graphic>
          <a:graphicData uri="http://schemas.openxmlformats.org/drawingml/2006/table">
            <a:tbl>
              <a:tblPr/>
              <a:tblGrid>
                <a:gridCol w="2465615"/>
                <a:gridCol w="2311514"/>
                <a:gridCol w="3071744"/>
              </a:tblGrid>
              <a:tr h="504056">
                <a:tc>
                  <a:txBody>
                    <a:bodyPr/>
                    <a:lstStyle/>
                    <a:p>
                      <a:pPr algn="ctr">
                        <a:lnSpc>
                          <a:spcPct val="115000"/>
                        </a:lnSpc>
                        <a:spcAft>
                          <a:spcPts val="0"/>
                        </a:spcAft>
                      </a:pPr>
                      <a:r>
                        <a:rPr lang="es-ES" sz="1200" b="1" dirty="0">
                          <a:effectLst/>
                          <a:latin typeface="Arial Narrow"/>
                          <a:ea typeface="Times New Roman"/>
                          <a:cs typeface="Arial"/>
                        </a:rPr>
                        <a:t>patología</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b="1" dirty="0">
                          <a:effectLst/>
                          <a:latin typeface="Arial Narrow"/>
                          <a:ea typeface="Times New Roman"/>
                          <a:cs typeface="Arial"/>
                        </a:rPr>
                        <a:t>Material  Infectante</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b="1" dirty="0">
                          <a:effectLst/>
                          <a:latin typeface="Arial Narrow"/>
                          <a:ea typeface="Times New Roman"/>
                          <a:cs typeface="Arial"/>
                        </a:rPr>
                        <a:t>Tiempo de aislamiento</a:t>
                      </a:r>
                      <a:endParaRPr lang="es-CO" sz="1200" dirty="0">
                        <a:effectLst/>
                        <a:latin typeface="Times New Roman"/>
                        <a:ea typeface="Times New Roman"/>
                      </a:endParaRPr>
                    </a:p>
                    <a:p>
                      <a:pPr algn="ctr">
                        <a:lnSpc>
                          <a:spcPct val="115000"/>
                        </a:lnSpc>
                        <a:spcAft>
                          <a:spcPts val="0"/>
                        </a:spcAft>
                      </a:pPr>
                      <a:r>
                        <a:rPr lang="es-ES" sz="1200" b="1" dirty="0">
                          <a:effectLst/>
                          <a:latin typeface="Arial Narrow"/>
                          <a:ea typeface="Times New Roman"/>
                          <a:cs typeface="Arial"/>
                        </a:rPr>
                        <a:t> </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024">
                <a:tc>
                  <a:txBody>
                    <a:bodyPr/>
                    <a:lstStyle/>
                    <a:p>
                      <a:pPr algn="just">
                        <a:lnSpc>
                          <a:spcPct val="115000"/>
                        </a:lnSpc>
                        <a:spcAft>
                          <a:spcPts val="0"/>
                        </a:spcAft>
                      </a:pPr>
                      <a:r>
                        <a:rPr lang="es-ES" sz="1200">
                          <a:effectLst/>
                          <a:latin typeface="Arial Narrow"/>
                          <a:ea typeface="Times New Roman"/>
                          <a:cs typeface="Arial"/>
                        </a:rPr>
                        <a:t>Dengue</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Sangre</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Hasta cinco días después de iniciado los síntomas.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8032">
                <a:tc>
                  <a:txBody>
                    <a:bodyPr/>
                    <a:lstStyle/>
                    <a:p>
                      <a:pPr algn="just">
                        <a:lnSpc>
                          <a:spcPct val="115000"/>
                        </a:lnSpc>
                        <a:spcAft>
                          <a:spcPts val="0"/>
                        </a:spcAft>
                      </a:pPr>
                      <a:r>
                        <a:rPr lang="es-ES" sz="1200">
                          <a:effectLst/>
                          <a:latin typeface="Arial Narrow"/>
                          <a:ea typeface="Times New Roman"/>
                          <a:cs typeface="Arial"/>
                        </a:rPr>
                        <a:t>Fiebre amarilla </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Sangre</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Hasta cinco días después de iniciado los síntomas.</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016">
                <a:tc>
                  <a:txBody>
                    <a:bodyPr/>
                    <a:lstStyle/>
                    <a:p>
                      <a:pPr algn="just">
                        <a:lnSpc>
                          <a:spcPct val="115000"/>
                        </a:lnSpc>
                        <a:spcAft>
                          <a:spcPts val="0"/>
                        </a:spcAft>
                      </a:pPr>
                      <a:r>
                        <a:rPr lang="es-ES" sz="1200">
                          <a:effectLst/>
                          <a:latin typeface="Arial Narrow"/>
                          <a:ea typeface="Times New Roman"/>
                          <a:cs typeface="Arial"/>
                        </a:rPr>
                        <a:t>Malaria</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Sangre</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Hasta tener gota gruesa negativa</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8984">
                <a:tc>
                  <a:txBody>
                    <a:bodyPr/>
                    <a:lstStyle/>
                    <a:p>
                      <a:pPr algn="just">
                        <a:lnSpc>
                          <a:spcPct val="115000"/>
                        </a:lnSpc>
                        <a:spcAft>
                          <a:spcPts val="0"/>
                        </a:spcAft>
                      </a:pPr>
                      <a:r>
                        <a:rPr lang="es-ES" sz="1200">
                          <a:effectLst/>
                          <a:latin typeface="Arial Narrow"/>
                          <a:ea typeface="Times New Roman"/>
                          <a:cs typeface="Arial"/>
                        </a:rPr>
                        <a:t>Virus del Nilo</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a:effectLst/>
                          <a:latin typeface="Arial Narrow"/>
                          <a:ea typeface="Times New Roman"/>
                          <a:cs typeface="Arial"/>
                        </a:rPr>
                        <a:t>Sangre, órganos donados, transmisión vertical, leche materna.</a:t>
                      </a:r>
                      <a:endParaRPr lang="es-CO" sz="120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s-ES" sz="1200" dirty="0">
                          <a:effectLst/>
                          <a:latin typeface="Arial Narrow"/>
                          <a:ea typeface="Times New Roman"/>
                          <a:cs typeface="Arial"/>
                        </a:rPr>
                        <a:t>Hasta cinco días después de iniciado los síntomas.</a:t>
                      </a:r>
                      <a:endParaRPr lang="es-CO" sz="1200" dirty="0">
                        <a:effectLst/>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456705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2" name="1 Rectángulo"/>
          <p:cNvSpPr/>
          <p:nvPr/>
        </p:nvSpPr>
        <p:spPr>
          <a:xfrm>
            <a:off x="179512" y="1268760"/>
            <a:ext cx="8787164" cy="4293483"/>
          </a:xfrm>
          <a:prstGeom prst="rect">
            <a:avLst/>
          </a:prstGeom>
        </p:spPr>
        <p:txBody>
          <a:bodyPr wrap="square">
            <a:spAutoFit/>
          </a:bodyPr>
          <a:lstStyle/>
          <a:p>
            <a:pPr marL="180340" algn="just">
              <a:spcAft>
                <a:spcPts val="0"/>
              </a:spcAft>
            </a:pPr>
            <a:r>
              <a:rPr lang="es-ES" b="1" dirty="0">
                <a:ea typeface="Times New Roman"/>
              </a:rPr>
              <a:t>6.4.5 Saneamiento ambiental</a:t>
            </a:r>
            <a:endParaRPr lang="es-CO" sz="2000" dirty="0">
              <a:ea typeface="Times New Roman"/>
            </a:endParaRPr>
          </a:p>
          <a:p>
            <a:pPr algn="just">
              <a:spcAft>
                <a:spcPts val="0"/>
              </a:spcAft>
            </a:pPr>
            <a:r>
              <a:rPr lang="es-ES" b="1" dirty="0">
                <a:ea typeface="Times New Roman"/>
              </a:rPr>
              <a:t> </a:t>
            </a:r>
            <a:endParaRPr lang="es-CO" sz="2000" dirty="0">
              <a:ea typeface="Times New Roman"/>
            </a:endParaRPr>
          </a:p>
          <a:p>
            <a:pPr algn="just">
              <a:spcAft>
                <a:spcPts val="0"/>
              </a:spcAft>
            </a:pPr>
            <a:r>
              <a:rPr lang="es-ES" dirty="0">
                <a:ea typeface="Times New Roman"/>
              </a:rPr>
              <a:t>Aplicación de las medidas establecidas en el Plan Institucional de Gestión Ambiental (PIGA) de cada establecimiento penitenciario y cumplimiento de la ley 9 de 1997 y sus decretos reglamentarios (revisar documento: saneamiento ambiental MSPS). </a:t>
            </a:r>
            <a:endParaRPr lang="es-CO" sz="2000" dirty="0">
              <a:ea typeface="Times New Roman"/>
            </a:endParaRPr>
          </a:p>
          <a:p>
            <a:pPr algn="just">
              <a:lnSpc>
                <a:spcPct val="150000"/>
              </a:lnSpc>
              <a:spcAft>
                <a:spcPts val="0"/>
              </a:spcAft>
            </a:pPr>
            <a:r>
              <a:rPr lang="es-ES" dirty="0">
                <a:ea typeface="Times New Roman"/>
              </a:rPr>
              <a:t> </a:t>
            </a:r>
            <a:endParaRPr lang="es-CO" sz="2000" dirty="0">
              <a:ea typeface="Times New Roman"/>
            </a:endParaRPr>
          </a:p>
          <a:p>
            <a:pPr marL="180340" algn="just">
              <a:spcAft>
                <a:spcPts val="0"/>
              </a:spcAft>
            </a:pPr>
            <a:r>
              <a:rPr lang="es-CO" b="1" dirty="0">
                <a:ea typeface="Calibri"/>
                <a:cs typeface="Times New Roman"/>
              </a:rPr>
              <a:t>6.4.6 Capacitación del personal de salud sobre detección y diagnóstico de casos, estrategias de comunicación del riesgo. </a:t>
            </a:r>
            <a:endParaRPr lang="es-CO" sz="2000" dirty="0">
              <a:ea typeface="Calibri"/>
              <a:cs typeface="Times New Roman"/>
            </a:endParaRPr>
          </a:p>
          <a:p>
            <a:pPr>
              <a:lnSpc>
                <a:spcPct val="150000"/>
              </a:lnSpc>
              <a:spcAft>
                <a:spcPts val="0"/>
              </a:spcAft>
            </a:pPr>
            <a:r>
              <a:rPr lang="es-CO" sz="2000" dirty="0">
                <a:ea typeface="Times New Roman"/>
              </a:rPr>
              <a:t> </a:t>
            </a:r>
            <a:endParaRPr lang="es-CO" sz="2000" dirty="0" smtClean="0">
              <a:ea typeface="Times New Roman"/>
            </a:endParaRPr>
          </a:p>
          <a:p>
            <a:pPr algn="just">
              <a:spcAft>
                <a:spcPts val="0"/>
              </a:spcAft>
            </a:pPr>
            <a:r>
              <a:rPr lang="es-ES" dirty="0" smtClean="0">
                <a:ea typeface="Times New Roman"/>
              </a:rPr>
              <a:t>Estas capacitaciones deberán consistir en informar a la población y a los niveles superiores de la organización sobre el manejo del brote y las medidas a tomar según el tipo de evento. En cuanto a las estrategias de comunicación del riesgo deberán incluir al personal manipulador de alimentos, a los reclusos y a guardias. Las capacitaciones deberán contar con el apoyo de las entidades territoriales de salud (ETS).</a:t>
            </a:r>
            <a:endParaRPr lang="es-CO" sz="2000" dirty="0">
              <a:effectLst/>
              <a:ea typeface="Times New Roman"/>
            </a:endParaRPr>
          </a:p>
        </p:txBody>
      </p:sp>
    </p:spTree>
    <p:extLst>
      <p:ext uri="{BB962C8B-B14F-4D97-AF65-F5344CB8AC3E}">
        <p14:creationId xmlns:p14="http://schemas.microsoft.com/office/powerpoint/2010/main" val="18485220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2" name="1 Rectángulo"/>
          <p:cNvSpPr/>
          <p:nvPr/>
        </p:nvSpPr>
        <p:spPr>
          <a:xfrm>
            <a:off x="179512" y="1628800"/>
            <a:ext cx="8787164" cy="2492990"/>
          </a:xfrm>
          <a:prstGeom prst="rect">
            <a:avLst/>
          </a:prstGeom>
        </p:spPr>
        <p:txBody>
          <a:bodyPr wrap="square">
            <a:spAutoFit/>
          </a:bodyPr>
          <a:lstStyle/>
          <a:p>
            <a:pPr marL="180340" algn="just">
              <a:lnSpc>
                <a:spcPts val="1205"/>
              </a:lnSpc>
              <a:spcAft>
                <a:spcPts val="0"/>
              </a:spcAft>
            </a:pPr>
            <a:r>
              <a:rPr lang="es-CO" b="1" dirty="0">
                <a:ea typeface="Calibri"/>
                <a:cs typeface="Times New Roman"/>
              </a:rPr>
              <a:t>6.4.5 Búsqueda activa institucional y comunitaria:</a:t>
            </a:r>
            <a:endParaRPr lang="es-CO" sz="2000" dirty="0">
              <a:ea typeface="Calibri"/>
              <a:cs typeface="Times New Roman"/>
            </a:endParaRPr>
          </a:p>
          <a:p>
            <a:pPr>
              <a:spcAft>
                <a:spcPts val="0"/>
              </a:spcAft>
            </a:pPr>
            <a:r>
              <a:rPr lang="es-ES" dirty="0">
                <a:ea typeface="Times New Roman"/>
              </a:rPr>
              <a:t> </a:t>
            </a:r>
            <a:endParaRPr lang="es-ES" dirty="0" smtClean="0">
              <a:ea typeface="Times New Roman"/>
            </a:endParaRPr>
          </a:p>
          <a:p>
            <a:pPr>
              <a:spcAft>
                <a:spcPts val="0"/>
              </a:spcAft>
            </a:pPr>
            <a:endParaRPr lang="es-CO" sz="2000" dirty="0">
              <a:ea typeface="Times New Roman"/>
            </a:endParaRPr>
          </a:p>
          <a:p>
            <a:pPr algn="just">
              <a:spcAft>
                <a:spcPts val="0"/>
              </a:spcAft>
            </a:pPr>
            <a:r>
              <a:rPr lang="es-ES" dirty="0">
                <a:ea typeface="Times New Roman"/>
              </a:rPr>
              <a:t>Establecer de manera rutinaria en concordancia con los lineamientos para la vigilancia en salud pública de los eventos de interés actividades de búsqueda activa institucional con el fin de identificar casos que previamente no fueron notificados al sistema de vigilancia, mediante la revisión sistemática de los Registro Individuales de Prestación de Salud (RIPS) y búsquedas comunitarias sistemáticas para identificar casos que no consultan a los servicios de salud dentro de los establecimientos penitenciarios.</a:t>
            </a:r>
            <a:endParaRPr lang="es-CO" sz="2000" dirty="0">
              <a:effectLst/>
              <a:ea typeface="Times New Roman"/>
            </a:endParaRPr>
          </a:p>
        </p:txBody>
      </p:sp>
    </p:spTree>
    <p:extLst>
      <p:ext uri="{BB962C8B-B14F-4D97-AF65-F5344CB8AC3E}">
        <p14:creationId xmlns:p14="http://schemas.microsoft.com/office/powerpoint/2010/main" val="17718176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2" name="1 Rectángulo"/>
          <p:cNvSpPr/>
          <p:nvPr/>
        </p:nvSpPr>
        <p:spPr>
          <a:xfrm>
            <a:off x="179512" y="1268760"/>
            <a:ext cx="8787164" cy="3123932"/>
          </a:xfrm>
          <a:prstGeom prst="rect">
            <a:avLst/>
          </a:prstGeom>
        </p:spPr>
        <p:txBody>
          <a:bodyPr wrap="square">
            <a:spAutoFit/>
          </a:bodyPr>
          <a:lstStyle/>
          <a:p>
            <a:pPr algn="ctr">
              <a:spcAft>
                <a:spcPts val="0"/>
              </a:spcAft>
            </a:pPr>
            <a:r>
              <a:rPr lang="es-ES" b="1" dirty="0">
                <a:ea typeface="Times New Roman"/>
              </a:rPr>
              <a:t>7. RESPONSABILIDADES DE LOS ACTORES EN LA VIGILANCIA EN SALUD PÚBLICA EN ESTABLECIMIENTOS PENITENCIARIOS Y CARCELARIOS </a:t>
            </a:r>
            <a:endParaRPr lang="es-CO" sz="2000" dirty="0">
              <a:ea typeface="Times New Roman"/>
            </a:endParaRPr>
          </a:p>
          <a:p>
            <a:pPr algn="ctr">
              <a:spcAft>
                <a:spcPts val="0"/>
              </a:spcAft>
            </a:pPr>
            <a:endParaRPr lang="es-ES" b="1" dirty="0" smtClean="0">
              <a:ea typeface="Times New Roman"/>
            </a:endParaRPr>
          </a:p>
          <a:p>
            <a:pPr algn="ctr">
              <a:spcAft>
                <a:spcPts val="0"/>
              </a:spcAft>
            </a:pPr>
            <a:endParaRPr lang="es-ES" b="1" dirty="0">
              <a:ea typeface="Times New Roman"/>
            </a:endParaRPr>
          </a:p>
          <a:p>
            <a:pPr algn="just">
              <a:spcAft>
                <a:spcPts val="0"/>
              </a:spcAft>
            </a:pPr>
            <a:r>
              <a:rPr lang="es-ES" dirty="0" smtClean="0">
                <a:ea typeface="Times New Roman"/>
              </a:rPr>
              <a:t>Las </a:t>
            </a:r>
            <a:r>
              <a:rPr lang="es-ES" dirty="0">
                <a:ea typeface="Times New Roman"/>
              </a:rPr>
              <a:t>funciones y responsabilidades específicas de los actores en la vigilancia en salud pública en establecimientos penitenciarios y carcelarios están definidas diferentes normas y lineamientos técnico administrativos. A continuación se relacionan aquellas que son relevantes para el desarrollo de la presente guía</a:t>
            </a:r>
            <a:r>
              <a:rPr lang="es-ES" dirty="0" smtClean="0">
                <a:ea typeface="Times New Roman"/>
              </a:rPr>
              <a:t>:</a:t>
            </a:r>
          </a:p>
          <a:p>
            <a:pPr algn="just">
              <a:spcAft>
                <a:spcPts val="0"/>
              </a:spcAft>
            </a:pPr>
            <a:endParaRPr lang="es-CO" sz="2000" dirty="0">
              <a:ea typeface="Times New Roman"/>
            </a:endParaRPr>
          </a:p>
          <a:p>
            <a:pPr>
              <a:spcBef>
                <a:spcPts val="600"/>
              </a:spcBef>
              <a:spcAft>
                <a:spcPts val="600"/>
              </a:spcAft>
            </a:pPr>
            <a:r>
              <a:rPr lang="es-MX" sz="1400" dirty="0">
                <a:ea typeface="Calibri"/>
                <a:cs typeface="Times New Roman"/>
              </a:rPr>
              <a:t>Resolución 5159 de 2015, Resolución 3595 de 2016, </a:t>
            </a:r>
            <a:r>
              <a:rPr lang="es-ES" sz="1400" dirty="0">
                <a:ea typeface="Calibri"/>
                <a:cs typeface="Times New Roman"/>
              </a:rPr>
              <a:t>¨Lineamientos para la Vigilancia y Control de Eventos de Interés en Salud Pública en Establecimientos Penitenciarios y Carcelarios¨ (Circular 051 de 2012).</a:t>
            </a:r>
            <a:endParaRPr lang="es-CO" sz="1400" dirty="0">
              <a:ea typeface="Calibri"/>
              <a:cs typeface="Times New Roman"/>
            </a:endParaRPr>
          </a:p>
        </p:txBody>
      </p:sp>
    </p:spTree>
    <p:extLst>
      <p:ext uri="{BB962C8B-B14F-4D97-AF65-F5344CB8AC3E}">
        <p14:creationId xmlns:p14="http://schemas.microsoft.com/office/powerpoint/2010/main" val="14934783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2" name="1 Rectángulo"/>
          <p:cNvSpPr/>
          <p:nvPr/>
        </p:nvSpPr>
        <p:spPr>
          <a:xfrm>
            <a:off x="323528" y="1268760"/>
            <a:ext cx="8499132" cy="4247317"/>
          </a:xfrm>
          <a:prstGeom prst="rect">
            <a:avLst/>
          </a:prstGeom>
        </p:spPr>
        <p:txBody>
          <a:bodyPr wrap="square">
            <a:spAutoFit/>
          </a:bodyPr>
          <a:lstStyle/>
          <a:p>
            <a:pPr>
              <a:spcAft>
                <a:spcPts val="0"/>
              </a:spcAft>
            </a:pPr>
            <a:r>
              <a:rPr lang="es-ES" b="1" dirty="0">
                <a:ea typeface="Times New Roman"/>
              </a:rPr>
              <a:t>7.3 Unidades Notificadoras Municipales, Departamentales y Distritales (DTS)</a:t>
            </a:r>
            <a:endParaRPr lang="es-CO" sz="2000" dirty="0">
              <a:ea typeface="Times New Roman"/>
            </a:endParaRPr>
          </a:p>
          <a:p>
            <a:pPr>
              <a:spcAft>
                <a:spcPts val="0"/>
              </a:spcAft>
            </a:pPr>
            <a:r>
              <a:rPr lang="es-ES" dirty="0">
                <a:ea typeface="Times New Roman"/>
              </a:rPr>
              <a:t> </a:t>
            </a:r>
            <a:endParaRPr lang="es-CO" sz="2000" dirty="0">
              <a:ea typeface="Times New Roman"/>
            </a:endParaRPr>
          </a:p>
          <a:p>
            <a:pPr marL="342900" lvl="0" indent="-342900" algn="just">
              <a:spcAft>
                <a:spcPts val="0"/>
              </a:spcAft>
              <a:buFont typeface="Symbol"/>
              <a:buChar char=""/>
            </a:pPr>
            <a:r>
              <a:rPr lang="es-ES" dirty="0">
                <a:ea typeface="Times New Roman"/>
              </a:rPr>
              <a:t>Realizar la notificación al Sistema de Vigilancia en Salud Pública de los eventos de (notificación individual o colectiva), con base en la información suministrada por las UPGD y cualquier otra información obtenida a través de métodos epidemiológicos (lunes o martes si es festivo).</a:t>
            </a:r>
            <a:endParaRPr lang="es-CO" sz="2000" dirty="0">
              <a:ea typeface="Times New Roman"/>
            </a:endParaRPr>
          </a:p>
          <a:p>
            <a:pPr marL="342900" lvl="0" indent="-342900" algn="just">
              <a:spcAft>
                <a:spcPts val="0"/>
              </a:spcAft>
              <a:buFont typeface="Symbol"/>
              <a:buChar char=""/>
            </a:pPr>
            <a:r>
              <a:rPr lang="es-ES" dirty="0">
                <a:ea typeface="Times New Roman"/>
              </a:rPr>
              <a:t>Informar de manera inmediata al Instituto Nacional de Salud (INS) y al Centro Nacional Enlace (CNE) del Ministerio de Salud y Protección Social, ante la presencia de cualquier evento en interés en salud pública, que afecte o que potencialmente pueda afectar de manera masiva la población carcelaria.</a:t>
            </a:r>
            <a:endParaRPr lang="es-CO" sz="2000" dirty="0">
              <a:ea typeface="Times New Roman"/>
            </a:endParaRPr>
          </a:p>
          <a:p>
            <a:pPr marL="342900" lvl="0" indent="-342900" algn="just">
              <a:spcAft>
                <a:spcPts val="0"/>
              </a:spcAft>
              <a:buFont typeface="Symbol"/>
              <a:buChar char=""/>
            </a:pPr>
            <a:r>
              <a:rPr lang="es-ES" dirty="0">
                <a:ea typeface="Times New Roman"/>
              </a:rPr>
              <a:t>Realizar las intervenciones de campo que se requieran, cumpliendo con los Protocolos Nacionales de Vigilancia en Salud Pública, informar los avances de las acciones realizadas hasta el control final del evento, al INS y al CNE cumpliendo los tiempos establecidos en los lineamientos nacionales que lo determinen, o la complejidad del evento que lo requiera.</a:t>
            </a:r>
            <a:endParaRPr lang="es-CO" sz="2000" dirty="0">
              <a:effectLst/>
              <a:ea typeface="Times New Roman"/>
            </a:endParaRPr>
          </a:p>
        </p:txBody>
      </p:sp>
    </p:spTree>
    <p:extLst>
      <p:ext uri="{BB962C8B-B14F-4D97-AF65-F5344CB8AC3E}">
        <p14:creationId xmlns:p14="http://schemas.microsoft.com/office/powerpoint/2010/main" val="20719853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1886" y="1580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06323" y="-45948"/>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37" name="Rectangle 4"/>
          <p:cNvSpPr txBox="1">
            <a:spLocks noChangeArrowheads="1"/>
          </p:cNvSpPr>
          <p:nvPr/>
        </p:nvSpPr>
        <p:spPr bwMode="auto">
          <a:xfrm>
            <a:off x="539549" y="1352612"/>
            <a:ext cx="7848873" cy="4508927"/>
          </a:xfrm>
          <a:prstGeom prst="rect">
            <a:avLst/>
          </a:prstGeom>
          <a:solidFill>
            <a:schemeClr val="bg1"/>
          </a:solidFill>
          <a:ln w="38100">
            <a:solidFill>
              <a:schemeClr val="accent5">
                <a:lumMod val="75000"/>
              </a:schemeClr>
            </a:solidFill>
            <a:miter lim="800000"/>
            <a:headEnd/>
            <a:tailEnd/>
          </a:ln>
          <a:effectLst/>
        </p:spPr>
        <p:txBody>
          <a:bodyPr wrap="square" anchor="ctr">
            <a:spAutoFit/>
          </a:bodyPr>
          <a:lstStyle/>
          <a:p>
            <a:pPr algn="just" defTabSz="914400">
              <a:defRPr/>
            </a:pPr>
            <a:r>
              <a:rPr lang="es-MX" sz="2000" b="1" dirty="0" smtClean="0">
                <a:solidFill>
                  <a:prstClr val="black"/>
                </a:solidFill>
                <a:cs typeface="Arial" pitchFamily="34" charset="0"/>
              </a:rPr>
              <a:t>ASPECTOS GENERALES</a:t>
            </a:r>
            <a:endParaRPr lang="es-CO" sz="2000" b="1" dirty="0" smtClean="0">
              <a:solidFill>
                <a:prstClr val="black"/>
              </a:solidFill>
              <a:cs typeface="Arial" pitchFamily="34" charset="0"/>
            </a:endParaRPr>
          </a:p>
          <a:p>
            <a:pPr marL="285750" indent="-285750" algn="just" defTabSz="914400">
              <a:buFont typeface="Arial" panose="020B0604020202020204" pitchFamily="34" charset="0"/>
              <a:buChar char="•"/>
              <a:defRPr/>
            </a:pPr>
            <a:endParaRPr lang="es-CO" sz="2000" dirty="0">
              <a:solidFill>
                <a:prstClr val="black"/>
              </a:solidFill>
              <a:cs typeface="Arial" pitchFamily="34" charset="0"/>
            </a:endParaRPr>
          </a:p>
          <a:p>
            <a:pPr marL="285750" indent="-285750" algn="just" defTabSz="914400">
              <a:buFont typeface="Arial" panose="020B0604020202020204" pitchFamily="34" charset="0"/>
              <a:buChar char="•"/>
              <a:defRPr/>
            </a:pPr>
            <a:r>
              <a:rPr lang="es-CO" sz="1900" dirty="0" smtClean="0">
                <a:solidFill>
                  <a:prstClr val="black"/>
                </a:solidFill>
                <a:cs typeface="Arial" pitchFamily="34" charset="0"/>
              </a:rPr>
              <a:t>Incluye lineamientos </a:t>
            </a:r>
            <a:r>
              <a:rPr lang="es-CO" sz="1900" dirty="0">
                <a:solidFill>
                  <a:prstClr val="black"/>
                </a:solidFill>
                <a:cs typeface="Arial" pitchFamily="34" charset="0"/>
              </a:rPr>
              <a:t>técnicos con base en la normatividad vigente, en el marco del nuevo modelo de salud para la población privada de la </a:t>
            </a:r>
            <a:r>
              <a:rPr lang="es-CO" sz="1900" dirty="0" smtClean="0">
                <a:solidFill>
                  <a:prstClr val="black"/>
                </a:solidFill>
                <a:cs typeface="Arial" pitchFamily="34" charset="0"/>
              </a:rPr>
              <a:t>libertad.</a:t>
            </a:r>
          </a:p>
          <a:p>
            <a:pPr algn="just" defTabSz="914400">
              <a:defRPr/>
            </a:pPr>
            <a:endParaRPr lang="es-CO" sz="1900" dirty="0" smtClean="0">
              <a:solidFill>
                <a:prstClr val="black"/>
              </a:solidFill>
              <a:cs typeface="Arial" pitchFamily="34" charset="0"/>
            </a:endParaRPr>
          </a:p>
          <a:p>
            <a:pPr marL="285750" indent="-285750" algn="just" defTabSz="914400">
              <a:buFont typeface="Arial" panose="020B0604020202020204" pitchFamily="34" charset="0"/>
              <a:buChar char="•"/>
              <a:defRPr/>
            </a:pPr>
            <a:r>
              <a:rPr lang="es-CO" sz="1900" dirty="0" smtClean="0">
                <a:solidFill>
                  <a:prstClr val="black"/>
                </a:solidFill>
                <a:cs typeface="Arial" pitchFamily="34" charset="0"/>
              </a:rPr>
              <a:t> Concordancia ¨ </a:t>
            </a:r>
            <a:r>
              <a:rPr lang="es-CO" sz="1900" dirty="0">
                <a:solidFill>
                  <a:prstClr val="black"/>
                </a:solidFill>
                <a:cs typeface="Arial" pitchFamily="34" charset="0"/>
              </a:rPr>
              <a:t>Lineamientos para la Vigilancia y Control de Eventos de Interés en Salud Pública en Establecimientos Penitenciarios y Carcelarios¨, cuya adopción e implementación fue definida en la circular 051 de </a:t>
            </a:r>
            <a:r>
              <a:rPr lang="es-CO" sz="1900" dirty="0" smtClean="0">
                <a:solidFill>
                  <a:prstClr val="black"/>
                </a:solidFill>
                <a:cs typeface="Arial" pitchFamily="34" charset="0"/>
              </a:rPr>
              <a:t>2012.</a:t>
            </a:r>
          </a:p>
          <a:p>
            <a:pPr algn="just" defTabSz="914400">
              <a:defRPr/>
            </a:pPr>
            <a:r>
              <a:rPr lang="es-CO" sz="1900" dirty="0" smtClean="0">
                <a:solidFill>
                  <a:prstClr val="black"/>
                </a:solidFill>
                <a:cs typeface="Arial" pitchFamily="34" charset="0"/>
              </a:rPr>
              <a:t> </a:t>
            </a:r>
            <a:endParaRPr lang="es-CO" sz="1900" dirty="0">
              <a:solidFill>
                <a:prstClr val="black"/>
              </a:solidFill>
              <a:cs typeface="Arial" pitchFamily="34" charset="0"/>
            </a:endParaRPr>
          </a:p>
          <a:p>
            <a:pPr marL="285750" indent="-285750" algn="just" defTabSz="914400">
              <a:buFont typeface="Arial" panose="020B0604020202020204" pitchFamily="34" charset="0"/>
              <a:buChar char="•"/>
              <a:defRPr/>
            </a:pPr>
            <a:r>
              <a:rPr lang="es-CO" sz="1900" dirty="0" smtClean="0">
                <a:solidFill>
                  <a:prstClr val="black"/>
                </a:solidFill>
                <a:cs typeface="Arial" pitchFamily="34" charset="0"/>
              </a:rPr>
              <a:t>Responsabilidades </a:t>
            </a:r>
            <a:r>
              <a:rPr lang="es-CO" sz="1900" dirty="0">
                <a:solidFill>
                  <a:prstClr val="black"/>
                </a:solidFill>
                <a:cs typeface="Arial" pitchFamily="34" charset="0"/>
              </a:rPr>
              <a:t>de los diferentes actores frente al despliegue y ejecución de dichos procesos de acuerdo a sus competencias. </a:t>
            </a:r>
            <a:endParaRPr lang="es-CO" sz="1900" dirty="0" smtClean="0">
              <a:solidFill>
                <a:prstClr val="black"/>
              </a:solidFill>
              <a:cs typeface="Arial" pitchFamily="34" charset="0"/>
            </a:endParaRPr>
          </a:p>
          <a:p>
            <a:pPr algn="just" defTabSz="914400">
              <a:defRPr/>
            </a:pPr>
            <a:endParaRPr lang="es-CO" sz="1900" dirty="0">
              <a:solidFill>
                <a:prstClr val="black"/>
              </a:solidFill>
              <a:cs typeface="Arial" pitchFamily="34" charset="0"/>
            </a:endParaRPr>
          </a:p>
          <a:p>
            <a:pPr marL="285750" indent="-285750" algn="just" defTabSz="914400">
              <a:buFont typeface="Arial" panose="020B0604020202020204" pitchFamily="34" charset="0"/>
              <a:buChar char="•"/>
              <a:defRPr/>
            </a:pPr>
            <a:r>
              <a:rPr lang="es-CO" sz="1900" dirty="0" smtClean="0">
                <a:solidFill>
                  <a:prstClr val="black"/>
                </a:solidFill>
                <a:cs typeface="Arial" pitchFamily="34" charset="0"/>
              </a:rPr>
              <a:t>Guía </a:t>
            </a:r>
            <a:r>
              <a:rPr lang="es-CO" sz="1900" dirty="0">
                <a:solidFill>
                  <a:prstClr val="black"/>
                </a:solidFill>
                <a:cs typeface="Arial" pitchFamily="34" charset="0"/>
              </a:rPr>
              <a:t>de fácil consulta, que actualiza los aspectos relacionados con  el accionar  oportuno durante las situaciones de brotes o emergencias en salud pública en estos establecimientos. </a:t>
            </a:r>
            <a:endParaRPr lang="es-ES" sz="1900" dirty="0" smtClean="0">
              <a:solidFill>
                <a:prstClr val="black"/>
              </a:solidFill>
              <a:cs typeface="Arial" pitchFamily="34" charset="0"/>
            </a:endParaRPr>
          </a:p>
        </p:txBody>
      </p:sp>
    </p:spTree>
    <p:extLst>
      <p:ext uri="{BB962C8B-B14F-4D97-AF65-F5344CB8AC3E}">
        <p14:creationId xmlns:p14="http://schemas.microsoft.com/office/powerpoint/2010/main" val="6185407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2" name="1 Rectángulo"/>
          <p:cNvSpPr/>
          <p:nvPr/>
        </p:nvSpPr>
        <p:spPr>
          <a:xfrm>
            <a:off x="179512" y="1268760"/>
            <a:ext cx="8787164" cy="4278094"/>
          </a:xfrm>
          <a:prstGeom prst="rect">
            <a:avLst/>
          </a:prstGeom>
        </p:spPr>
        <p:txBody>
          <a:bodyPr wrap="square">
            <a:spAutoFit/>
          </a:bodyPr>
          <a:lstStyle/>
          <a:p>
            <a:pPr>
              <a:spcAft>
                <a:spcPts val="0"/>
              </a:spcAft>
            </a:pPr>
            <a:r>
              <a:rPr lang="es-ES" b="1" dirty="0">
                <a:ea typeface="Times New Roman"/>
              </a:rPr>
              <a:t>7.3 Unidades Notificadoras Municipales, Departamentales y Distritales (DTS)</a:t>
            </a:r>
            <a:endParaRPr lang="es-CO" sz="2000" dirty="0">
              <a:ea typeface="Times New Roman"/>
            </a:endParaRPr>
          </a:p>
          <a:p>
            <a:pPr>
              <a:spcAft>
                <a:spcPts val="0"/>
              </a:spcAft>
            </a:pPr>
            <a:r>
              <a:rPr lang="es-ES" dirty="0">
                <a:ea typeface="Times New Roman"/>
              </a:rPr>
              <a:t> </a:t>
            </a:r>
            <a:endParaRPr lang="es-ES" dirty="0" smtClean="0">
              <a:ea typeface="Times New Roman"/>
            </a:endParaRPr>
          </a:p>
          <a:p>
            <a:pPr marL="342900" lvl="0" indent="-342900" algn="just">
              <a:spcAft>
                <a:spcPts val="0"/>
              </a:spcAft>
              <a:buFont typeface="Symbol"/>
              <a:buChar char=""/>
            </a:pPr>
            <a:r>
              <a:rPr lang="es-ES" dirty="0">
                <a:ea typeface="Times New Roman"/>
              </a:rPr>
              <a:t>En brote, la entidad territorial estará a cargo del estudio del mismo y la intervención comunitaria, enviando sus respectivos informes: preliminar 24 horas, avance de 48 - 72 horas e informe final.</a:t>
            </a:r>
            <a:endParaRPr lang="es-CO" dirty="0">
              <a:ea typeface="Times New Roman"/>
            </a:endParaRPr>
          </a:p>
          <a:p>
            <a:pPr marL="342900" lvl="0" indent="-342900" algn="just">
              <a:spcAft>
                <a:spcPts val="0"/>
              </a:spcAft>
              <a:buFont typeface="Symbol"/>
              <a:buChar char=""/>
            </a:pPr>
            <a:r>
              <a:rPr lang="es-ES" dirty="0">
                <a:ea typeface="Times New Roman"/>
              </a:rPr>
              <a:t>Determinar según sea la complejidad de la patología en salud pública, la clínica, el resultado de laboratorios y el estudio epidemiológico, las acciones a realizar: instaurar medidas de protección, aislamiento, cierre o cuarentena en la institución carcelaria.</a:t>
            </a:r>
            <a:endParaRPr lang="es-CO" dirty="0">
              <a:ea typeface="Times New Roman"/>
            </a:endParaRPr>
          </a:p>
          <a:p>
            <a:pPr marL="342900" lvl="0" indent="-342900" algn="just">
              <a:spcAft>
                <a:spcPts val="0"/>
              </a:spcAft>
              <a:buFont typeface="Symbol"/>
              <a:buChar char=""/>
            </a:pPr>
            <a:r>
              <a:rPr lang="es-ES" dirty="0">
                <a:ea typeface="Times New Roman"/>
              </a:rPr>
              <a:t>Analizar y monitorear los datos de la notificación individual o colectiva (a cargo del profesional referente para la vigilancia epidemiológica) de las UPGD (centros carcelarios), en pro de comunicar al COVE distrital/municipal o al INS, el comportamiento de los eventos epidemiológicos o el avance de los estudios de brote.</a:t>
            </a:r>
            <a:endParaRPr lang="es-CO" dirty="0">
              <a:ea typeface="Times New Roman"/>
            </a:endParaRPr>
          </a:p>
          <a:p>
            <a:pPr marL="342900" lvl="0" indent="-342900" algn="just">
              <a:spcAft>
                <a:spcPts val="0"/>
              </a:spcAft>
              <a:buFont typeface="Symbol"/>
              <a:buChar char=""/>
            </a:pPr>
            <a:r>
              <a:rPr lang="es-ES" dirty="0">
                <a:ea typeface="Times New Roman"/>
              </a:rPr>
              <a:t>Brindar asistencia técnica de forma permanente a las UPGD respecto al funcionamiento del Sistema de Vigilancia en Salud Pública.</a:t>
            </a:r>
            <a:endParaRPr lang="es-CO" dirty="0">
              <a:ea typeface="Times New Roman"/>
            </a:endParaRPr>
          </a:p>
          <a:p>
            <a:pPr>
              <a:spcAft>
                <a:spcPts val="0"/>
              </a:spcAft>
            </a:pPr>
            <a:endParaRPr lang="es-CO" sz="2000" dirty="0">
              <a:latin typeface="Times New Roman"/>
              <a:ea typeface="Times New Roman"/>
            </a:endParaRPr>
          </a:p>
        </p:txBody>
      </p:sp>
    </p:spTree>
    <p:extLst>
      <p:ext uri="{BB962C8B-B14F-4D97-AF65-F5344CB8AC3E}">
        <p14:creationId xmlns:p14="http://schemas.microsoft.com/office/powerpoint/2010/main" val="32945743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2" name="1 Rectángulo"/>
          <p:cNvSpPr/>
          <p:nvPr/>
        </p:nvSpPr>
        <p:spPr>
          <a:xfrm>
            <a:off x="179512" y="1268760"/>
            <a:ext cx="8787164" cy="4647426"/>
          </a:xfrm>
          <a:prstGeom prst="rect">
            <a:avLst/>
          </a:prstGeom>
        </p:spPr>
        <p:txBody>
          <a:bodyPr wrap="square">
            <a:spAutoFit/>
          </a:bodyPr>
          <a:lstStyle/>
          <a:p>
            <a:pPr>
              <a:spcAft>
                <a:spcPts val="0"/>
              </a:spcAft>
            </a:pPr>
            <a:r>
              <a:rPr lang="es-ES" b="1" dirty="0">
                <a:ea typeface="Times New Roman"/>
              </a:rPr>
              <a:t>7.3 Unidades Notificadoras Municipales, Departamentales y Distritales (DTS</a:t>
            </a:r>
            <a:r>
              <a:rPr lang="es-ES" b="1" dirty="0" smtClean="0">
                <a:ea typeface="Times New Roman"/>
              </a:rPr>
              <a:t>)</a:t>
            </a:r>
          </a:p>
          <a:p>
            <a:pPr>
              <a:spcAft>
                <a:spcPts val="0"/>
              </a:spcAft>
            </a:pPr>
            <a:endParaRPr lang="es-CO" sz="2000" dirty="0">
              <a:ea typeface="Times New Roman"/>
            </a:endParaRPr>
          </a:p>
          <a:p>
            <a:pPr>
              <a:spcAft>
                <a:spcPts val="0"/>
              </a:spcAft>
            </a:pPr>
            <a:r>
              <a:rPr lang="es-ES" dirty="0">
                <a:ea typeface="Times New Roman"/>
              </a:rPr>
              <a:t> </a:t>
            </a:r>
            <a:endParaRPr lang="es-ES" dirty="0" smtClean="0">
              <a:ea typeface="Times New Roman"/>
            </a:endParaRPr>
          </a:p>
          <a:p>
            <a:pPr marL="342900" lvl="0" indent="-342900" algn="just">
              <a:spcAft>
                <a:spcPts val="0"/>
              </a:spcAft>
              <a:buFont typeface="Symbol"/>
              <a:buChar char=""/>
            </a:pPr>
            <a:r>
              <a:rPr lang="es-ES" sz="2000" dirty="0">
                <a:ea typeface="Times New Roman"/>
              </a:rPr>
              <a:t>Realizar el seguimiento de los pacientes que son remitidos del establecimiento a IPS con presunción o diagnóstico de evento de interés en salud pública y mantener estrecha comunicación con el objeto de hacer seguimiento a su evolución clínica y resultados de laboratorio.</a:t>
            </a:r>
            <a:endParaRPr lang="es-CO" sz="2400" dirty="0">
              <a:ea typeface="Times New Roman"/>
            </a:endParaRPr>
          </a:p>
          <a:p>
            <a:pPr marL="342900" lvl="0" indent="-342900" algn="just">
              <a:spcAft>
                <a:spcPts val="0"/>
              </a:spcAft>
              <a:buFont typeface="Symbol"/>
              <a:buChar char=""/>
            </a:pPr>
            <a:r>
              <a:rPr lang="es-ES" sz="2000" dirty="0">
                <a:ea typeface="Times New Roman"/>
              </a:rPr>
              <a:t>Verificar y asegurar la continuidad del tratamiento de pacientes con un evento de interés en salud pública.</a:t>
            </a:r>
            <a:endParaRPr lang="es-CO" sz="2400" dirty="0">
              <a:ea typeface="Times New Roman"/>
            </a:endParaRPr>
          </a:p>
          <a:p>
            <a:pPr marL="342900" lvl="0" indent="-342900" algn="just">
              <a:spcAft>
                <a:spcPts val="0"/>
              </a:spcAft>
              <a:buFont typeface="Symbol"/>
              <a:buChar char=""/>
            </a:pPr>
            <a:r>
              <a:rPr lang="es-ES" sz="2000" dirty="0">
                <a:ea typeface="Times New Roman"/>
              </a:rPr>
              <a:t>Realizar y velar por el cierre de los casos en el </a:t>
            </a:r>
            <a:r>
              <a:rPr lang="es-ES" sz="2000" dirty="0" err="1">
                <a:ea typeface="Times New Roman"/>
              </a:rPr>
              <a:t>Sivigila</a:t>
            </a:r>
            <a:r>
              <a:rPr lang="es-ES" sz="2000" dirty="0">
                <a:ea typeface="Times New Roman"/>
              </a:rPr>
              <a:t>, cumpliendo con análisis epidemiológico, clínico, laboratorio, e intervención en campo.</a:t>
            </a:r>
            <a:endParaRPr lang="es-CO" sz="2400" dirty="0">
              <a:ea typeface="Times New Roman"/>
            </a:endParaRPr>
          </a:p>
          <a:p>
            <a:pPr marL="342900" lvl="0" indent="-342900" algn="just">
              <a:spcAft>
                <a:spcPts val="0"/>
              </a:spcAft>
              <a:buFont typeface="Symbol"/>
              <a:buChar char=""/>
            </a:pPr>
            <a:r>
              <a:rPr lang="es-ES" sz="2000" dirty="0">
                <a:ea typeface="Times New Roman"/>
              </a:rPr>
              <a:t>Evaluar y constatar la búsqueda activa Institucional de manera trimestral en el establecimiento penitenciario y carcelario.</a:t>
            </a:r>
            <a:endParaRPr lang="es-CO" sz="2400" dirty="0">
              <a:ea typeface="Times New Roman"/>
            </a:endParaRPr>
          </a:p>
          <a:p>
            <a:pPr marL="342900" lvl="0" indent="-342900" algn="just">
              <a:spcAft>
                <a:spcPts val="0"/>
              </a:spcAft>
              <a:buFont typeface="Symbol"/>
              <a:buChar char=""/>
            </a:pPr>
            <a:r>
              <a:rPr lang="es-ES" sz="2000" dirty="0">
                <a:ea typeface="Times New Roman"/>
              </a:rPr>
              <a:t>Acciones de IVC como respuesta al evento, cuando sea necesario.</a:t>
            </a:r>
            <a:endParaRPr lang="es-CO" sz="2400" dirty="0">
              <a:ea typeface="Times New Roman"/>
            </a:endParaRPr>
          </a:p>
          <a:p>
            <a:pPr>
              <a:spcAft>
                <a:spcPts val="0"/>
              </a:spcAft>
            </a:pPr>
            <a:endParaRPr lang="es-CO" sz="2000" dirty="0">
              <a:latin typeface="Times New Roman"/>
              <a:ea typeface="Times New Roman"/>
            </a:endParaRPr>
          </a:p>
        </p:txBody>
      </p:sp>
    </p:spTree>
    <p:extLst>
      <p:ext uri="{BB962C8B-B14F-4D97-AF65-F5344CB8AC3E}">
        <p14:creationId xmlns:p14="http://schemas.microsoft.com/office/powerpoint/2010/main" val="1203014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graphicFrame>
        <p:nvGraphicFramePr>
          <p:cNvPr id="3" name="2 Tabla"/>
          <p:cNvGraphicFramePr>
            <a:graphicFrameLocks noGrp="1"/>
          </p:cNvGraphicFramePr>
          <p:nvPr>
            <p:extLst>
              <p:ext uri="{D42A27DB-BD31-4B8C-83A1-F6EECF244321}">
                <p14:modId xmlns:p14="http://schemas.microsoft.com/office/powerpoint/2010/main" val="4276273402"/>
              </p:ext>
            </p:extLst>
          </p:nvPr>
        </p:nvGraphicFramePr>
        <p:xfrm>
          <a:off x="683568" y="1412775"/>
          <a:ext cx="7488832" cy="4499929"/>
        </p:xfrm>
        <a:graphic>
          <a:graphicData uri="http://schemas.openxmlformats.org/drawingml/2006/table">
            <a:tbl>
              <a:tblPr firstRow="1" firstCol="1" bandRow="1"/>
              <a:tblGrid>
                <a:gridCol w="4585890"/>
                <a:gridCol w="1090908"/>
                <a:gridCol w="1258815"/>
                <a:gridCol w="553219"/>
              </a:tblGrid>
              <a:tr h="541632">
                <a:tc>
                  <a:txBody>
                    <a:bodyPr/>
                    <a:lstStyle/>
                    <a:p>
                      <a:pPr algn="just">
                        <a:lnSpc>
                          <a:spcPct val="115000"/>
                        </a:lnSpc>
                        <a:spcAft>
                          <a:spcPts val="0"/>
                        </a:spcAft>
                      </a:pPr>
                      <a:r>
                        <a:rPr lang="es-CO" sz="1200" b="1" dirty="0">
                          <a:solidFill>
                            <a:srgbClr val="000000"/>
                          </a:solidFill>
                          <a:effectLst/>
                          <a:latin typeface="Arial Narrow"/>
                          <a:ea typeface="Times New Roman"/>
                          <a:cs typeface="Calibri"/>
                        </a:rPr>
                        <a:t>PASOS ANTE LA PRESENCIA DE UN BROTE</a:t>
                      </a:r>
                      <a:endParaRPr lang="es-CO" sz="1200" dirty="0">
                        <a:effectLst/>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b="1" dirty="0">
                          <a:solidFill>
                            <a:srgbClr val="000000"/>
                          </a:solidFill>
                          <a:effectLst/>
                          <a:latin typeface="Arial Narrow"/>
                          <a:ea typeface="Times New Roman"/>
                          <a:cs typeface="Calibri"/>
                        </a:rPr>
                        <a:t>PRESTADOR INTRAMURAL (UPGD)</a:t>
                      </a:r>
                      <a:endParaRPr lang="es-CO" sz="1200" dirty="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b="1" dirty="0">
                          <a:solidFill>
                            <a:srgbClr val="000000"/>
                          </a:solidFill>
                          <a:effectLst/>
                          <a:latin typeface="Arial Narrow"/>
                          <a:ea typeface="Times New Roman"/>
                          <a:cs typeface="Calibri"/>
                        </a:rPr>
                        <a:t>CENTRO PENITENCIARIO</a:t>
                      </a:r>
                      <a:endParaRPr lang="es-CO" sz="1200" dirty="0">
                        <a:effectLst/>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b="1" dirty="0">
                          <a:solidFill>
                            <a:srgbClr val="000000"/>
                          </a:solidFill>
                          <a:effectLst/>
                          <a:latin typeface="Arial Narrow"/>
                          <a:ea typeface="Times New Roman"/>
                          <a:cs typeface="Calibri"/>
                        </a:rPr>
                        <a:t>ETS</a:t>
                      </a:r>
                      <a:endParaRPr lang="es-CO" sz="1200" dirty="0">
                        <a:effectLst/>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726">
                <a:tc>
                  <a:txBody>
                    <a:bodyPr/>
                    <a:lstStyle/>
                    <a:p>
                      <a:pPr algn="just">
                        <a:lnSpc>
                          <a:spcPct val="115000"/>
                        </a:lnSpc>
                        <a:spcAft>
                          <a:spcPts val="0"/>
                        </a:spcAft>
                      </a:pPr>
                      <a:r>
                        <a:rPr lang="es-ES" sz="1200" dirty="0">
                          <a:solidFill>
                            <a:srgbClr val="000000"/>
                          </a:solidFill>
                          <a:effectLst/>
                          <a:latin typeface="Arial Narrow"/>
                          <a:ea typeface="Times New Roman"/>
                          <a:cs typeface="Calibri"/>
                        </a:rPr>
                        <a:t>Detección de casos  de un evento de alta transmisibilidad </a:t>
                      </a:r>
                      <a:r>
                        <a:rPr lang="es-ES" sz="1200" b="1" dirty="0">
                          <a:effectLst/>
                          <a:latin typeface="Times New Roman"/>
                          <a:ea typeface="Times New Roman"/>
                        </a:rPr>
                        <a:t>*</a:t>
                      </a:r>
                      <a:endParaRPr lang="es-CO" sz="1200" dirty="0">
                        <a:effectLst/>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1508">
                <a:tc>
                  <a:txBody>
                    <a:bodyPr/>
                    <a:lstStyle/>
                    <a:p>
                      <a:pPr algn="just">
                        <a:lnSpc>
                          <a:spcPct val="115000"/>
                        </a:lnSpc>
                        <a:spcAft>
                          <a:spcPts val="0"/>
                        </a:spcAft>
                      </a:pPr>
                      <a:r>
                        <a:rPr lang="es-ES" sz="1200" dirty="0">
                          <a:solidFill>
                            <a:srgbClr val="000000"/>
                          </a:solidFill>
                          <a:effectLst/>
                          <a:latin typeface="Arial Narrow"/>
                          <a:ea typeface="Wingdings"/>
                          <a:cs typeface="Wingdings"/>
                        </a:rPr>
                        <a:t>Notificar el brote en cuanto se sospeche</a:t>
                      </a:r>
                      <a:endParaRPr lang="es-CO" sz="1200" dirty="0">
                        <a:effectLst/>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1508">
                <a:tc>
                  <a:txBody>
                    <a:bodyPr/>
                    <a:lstStyle/>
                    <a:p>
                      <a:pPr algn="just">
                        <a:lnSpc>
                          <a:spcPct val="115000"/>
                        </a:lnSpc>
                        <a:spcAft>
                          <a:spcPts val="0"/>
                        </a:spcAft>
                      </a:pPr>
                      <a:r>
                        <a:rPr lang="es-ES" sz="1200" dirty="0">
                          <a:solidFill>
                            <a:srgbClr val="000000"/>
                          </a:solidFill>
                          <a:effectLst/>
                          <a:latin typeface="Arial Narrow"/>
                          <a:ea typeface="Times New Roman"/>
                          <a:cs typeface="Calibri"/>
                        </a:rPr>
                        <a:t>Seguimiento a la notificación</a:t>
                      </a:r>
                      <a:endParaRPr lang="es-CO" sz="1200" dirty="0">
                        <a:effectLst/>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 </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1508">
                <a:tc>
                  <a:txBody>
                    <a:bodyPr/>
                    <a:lstStyle/>
                    <a:p>
                      <a:pPr algn="just">
                        <a:lnSpc>
                          <a:spcPct val="115000"/>
                        </a:lnSpc>
                        <a:spcAft>
                          <a:spcPts val="0"/>
                        </a:spcAft>
                      </a:pPr>
                      <a:r>
                        <a:rPr lang="es-ES" sz="1200" dirty="0">
                          <a:solidFill>
                            <a:srgbClr val="000000"/>
                          </a:solidFill>
                          <a:effectLst/>
                          <a:latin typeface="Arial Narrow"/>
                          <a:ea typeface="Times New Roman"/>
                          <a:cs typeface="Calibri"/>
                        </a:rPr>
                        <a:t>Confirmar la existencia de un brote </a:t>
                      </a:r>
                      <a:endParaRPr lang="es-CO" sz="1200" dirty="0">
                        <a:effectLst/>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 </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106">
                <a:tc>
                  <a:txBody>
                    <a:bodyPr/>
                    <a:lstStyle/>
                    <a:p>
                      <a:pPr algn="just">
                        <a:lnSpc>
                          <a:spcPct val="115000"/>
                        </a:lnSpc>
                        <a:spcAft>
                          <a:spcPts val="0"/>
                        </a:spcAft>
                      </a:pPr>
                      <a:r>
                        <a:rPr lang="es-ES" sz="1200" dirty="0">
                          <a:solidFill>
                            <a:srgbClr val="000000"/>
                          </a:solidFill>
                          <a:effectLst/>
                          <a:latin typeface="Arial Narrow"/>
                          <a:ea typeface="Times New Roman"/>
                          <a:cs typeface="Calibri"/>
                        </a:rPr>
                        <a:t>Organizar un equipo de trabajo </a:t>
                      </a:r>
                      <a:endParaRPr lang="es-CO" sz="1200" dirty="0">
                        <a:effectLst/>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665">
                <a:tc>
                  <a:txBody>
                    <a:bodyPr/>
                    <a:lstStyle/>
                    <a:p>
                      <a:pPr algn="just">
                        <a:lnSpc>
                          <a:spcPct val="115000"/>
                        </a:lnSpc>
                        <a:spcAft>
                          <a:spcPts val="0"/>
                        </a:spcAft>
                      </a:pPr>
                      <a:r>
                        <a:rPr lang="es-CO" sz="1200" dirty="0">
                          <a:solidFill>
                            <a:srgbClr val="000000"/>
                          </a:solidFill>
                          <a:effectLst/>
                          <a:latin typeface="Arial Narrow"/>
                          <a:ea typeface="Times New Roman"/>
                          <a:cs typeface="Calibri"/>
                        </a:rPr>
                        <a:t>Visita inicial caracterización del brote</a:t>
                      </a:r>
                      <a:endParaRPr lang="es-CO" sz="1200" dirty="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CO" sz="1200">
                        <a:effectLst/>
                        <a:latin typeface="Calibri"/>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CO" sz="1200">
                        <a:effectLst/>
                        <a:latin typeface="Calibri"/>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1508">
                <a:tc>
                  <a:txBody>
                    <a:bodyPr/>
                    <a:lstStyle/>
                    <a:p>
                      <a:pPr algn="just">
                        <a:lnSpc>
                          <a:spcPct val="115000"/>
                        </a:lnSpc>
                        <a:spcAft>
                          <a:spcPts val="0"/>
                        </a:spcAft>
                      </a:pPr>
                      <a:r>
                        <a:rPr lang="es-CO" sz="1200" dirty="0">
                          <a:solidFill>
                            <a:srgbClr val="000000"/>
                          </a:solidFill>
                          <a:effectLst/>
                          <a:latin typeface="Arial Narrow"/>
                          <a:ea typeface="Times New Roman"/>
                          <a:cs typeface="Calibri"/>
                        </a:rPr>
                        <a:t>Búsquedas activas </a:t>
                      </a:r>
                      <a:endParaRPr lang="es-CO" sz="1200" dirty="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dirty="0">
                          <a:solidFill>
                            <a:srgbClr val="000000"/>
                          </a:solidFill>
                          <a:effectLst/>
                          <a:latin typeface="Arial Narrow"/>
                          <a:ea typeface="Times New Roman"/>
                          <a:cs typeface="Calibri"/>
                        </a:rPr>
                        <a:t>X</a:t>
                      </a:r>
                      <a:endParaRPr lang="es-CO" sz="1200" dirty="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663">
                <a:tc>
                  <a:txBody>
                    <a:bodyPr/>
                    <a:lstStyle/>
                    <a:p>
                      <a:pPr algn="just">
                        <a:lnSpc>
                          <a:spcPct val="115000"/>
                        </a:lnSpc>
                        <a:spcAft>
                          <a:spcPts val="0"/>
                        </a:spcAft>
                      </a:pPr>
                      <a:r>
                        <a:rPr lang="es-ES" sz="1200" dirty="0">
                          <a:solidFill>
                            <a:srgbClr val="000000"/>
                          </a:solidFill>
                          <a:effectLst/>
                          <a:latin typeface="Arial Narrow"/>
                          <a:ea typeface="Times New Roman"/>
                          <a:cs typeface="Calibri"/>
                        </a:rPr>
                        <a:t>Definir e identificar nuevos casos </a:t>
                      </a:r>
                      <a:endParaRPr lang="es-CO" sz="1200" dirty="0">
                        <a:effectLst/>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dirty="0">
                          <a:solidFill>
                            <a:srgbClr val="000000"/>
                          </a:solidFill>
                          <a:effectLst/>
                          <a:latin typeface="Arial Narrow"/>
                          <a:ea typeface="Times New Roman"/>
                          <a:cs typeface="Calibri"/>
                        </a:rPr>
                        <a:t>X</a:t>
                      </a:r>
                      <a:endParaRPr lang="es-CO" sz="1200" dirty="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819">
                <a:tc>
                  <a:txBody>
                    <a:bodyPr/>
                    <a:lstStyle/>
                    <a:p>
                      <a:pPr algn="just">
                        <a:lnSpc>
                          <a:spcPct val="115000"/>
                        </a:lnSpc>
                        <a:spcAft>
                          <a:spcPts val="0"/>
                        </a:spcAft>
                      </a:pPr>
                      <a:r>
                        <a:rPr lang="es-CO" sz="1200" dirty="0">
                          <a:solidFill>
                            <a:srgbClr val="000000"/>
                          </a:solidFill>
                          <a:effectLst/>
                          <a:latin typeface="Arial Narrow"/>
                          <a:ea typeface="Times New Roman"/>
                          <a:cs typeface="Calibri"/>
                        </a:rPr>
                        <a:t>Proceder a la toma de muestras</a:t>
                      </a:r>
                      <a:endParaRPr lang="es-CO" sz="1200" dirty="0">
                        <a:effectLst/>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dirty="0">
                          <a:solidFill>
                            <a:srgbClr val="000000"/>
                          </a:solidFill>
                          <a:effectLst/>
                          <a:latin typeface="Arial Narrow"/>
                          <a:ea typeface="Times New Roman"/>
                          <a:cs typeface="Calibri"/>
                        </a:rPr>
                        <a:t>X</a:t>
                      </a:r>
                      <a:endParaRPr lang="es-CO" sz="1200" dirty="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CO" sz="1200">
                        <a:effectLst/>
                        <a:latin typeface="Calibri"/>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CO" sz="1200">
                        <a:effectLst/>
                        <a:latin typeface="Calibri"/>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722">
                <a:tc>
                  <a:txBody>
                    <a:bodyPr/>
                    <a:lstStyle/>
                    <a:p>
                      <a:pPr algn="just">
                        <a:lnSpc>
                          <a:spcPct val="115000"/>
                        </a:lnSpc>
                        <a:spcAft>
                          <a:spcPts val="0"/>
                        </a:spcAft>
                      </a:pPr>
                      <a:r>
                        <a:rPr lang="es-ES" sz="1200" dirty="0">
                          <a:solidFill>
                            <a:srgbClr val="000000"/>
                          </a:solidFill>
                          <a:effectLst/>
                          <a:latin typeface="Arial Narrow"/>
                          <a:ea typeface="Times New Roman"/>
                          <a:cs typeface="Calibri"/>
                        </a:rPr>
                        <a:t>Descripción epidemiológica del brote, curva epidémica </a:t>
                      </a:r>
                      <a:endParaRPr lang="es-CO" sz="1200" dirty="0">
                        <a:effectLst/>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CO" sz="1200" dirty="0">
                        <a:effectLst/>
                        <a:latin typeface="Calibri"/>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CO" sz="1200" dirty="0">
                        <a:effectLst/>
                        <a:latin typeface="Calibri"/>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665">
                <a:tc>
                  <a:txBody>
                    <a:bodyPr/>
                    <a:lstStyle/>
                    <a:p>
                      <a:pPr algn="just">
                        <a:lnSpc>
                          <a:spcPct val="115000"/>
                        </a:lnSpc>
                        <a:spcAft>
                          <a:spcPts val="0"/>
                        </a:spcAft>
                      </a:pPr>
                      <a:r>
                        <a:rPr lang="es-ES" sz="1200">
                          <a:solidFill>
                            <a:srgbClr val="000000"/>
                          </a:solidFill>
                          <a:effectLst/>
                          <a:latin typeface="Arial Narrow"/>
                          <a:ea typeface="Times New Roman"/>
                          <a:cs typeface="Calibri"/>
                        </a:rPr>
                        <a:t>Plantear hipótesis </a:t>
                      </a:r>
                      <a:endParaRPr lang="es-CO" sz="1200">
                        <a:effectLst/>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CO" sz="1200" dirty="0">
                        <a:effectLst/>
                        <a:latin typeface="Calibri"/>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CO" sz="1200" dirty="0">
                        <a:effectLst/>
                        <a:latin typeface="Calibri"/>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7800">
                <a:tc>
                  <a:txBody>
                    <a:bodyPr/>
                    <a:lstStyle/>
                    <a:p>
                      <a:pPr algn="just">
                        <a:lnSpc>
                          <a:spcPct val="115000"/>
                        </a:lnSpc>
                        <a:spcAft>
                          <a:spcPts val="0"/>
                        </a:spcAft>
                      </a:pPr>
                      <a:r>
                        <a:rPr lang="es-ES" sz="1200">
                          <a:solidFill>
                            <a:srgbClr val="000000"/>
                          </a:solidFill>
                          <a:effectLst/>
                          <a:latin typeface="Arial Narrow"/>
                          <a:ea typeface="Times New Roman"/>
                          <a:cs typeface="Calibri"/>
                        </a:rPr>
                        <a:t>Evaluar las hipótesis planteadas. Interpretar los datos </a:t>
                      </a:r>
                      <a:endParaRPr lang="es-CO" sz="1200">
                        <a:effectLst/>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CO" sz="1200">
                        <a:effectLst/>
                        <a:latin typeface="Calibri"/>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CO" sz="1200" dirty="0">
                        <a:effectLst/>
                        <a:latin typeface="Calibri"/>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089">
                <a:tc>
                  <a:txBody>
                    <a:bodyPr/>
                    <a:lstStyle/>
                    <a:p>
                      <a:pPr algn="just">
                        <a:lnSpc>
                          <a:spcPct val="115000"/>
                        </a:lnSpc>
                        <a:spcAft>
                          <a:spcPts val="0"/>
                        </a:spcAft>
                      </a:pPr>
                      <a:r>
                        <a:rPr lang="es-CO" sz="1200">
                          <a:solidFill>
                            <a:srgbClr val="000000"/>
                          </a:solidFill>
                          <a:effectLst/>
                          <a:latin typeface="Arial Narrow"/>
                          <a:ea typeface="Times New Roman"/>
                          <a:cs typeface="Calibri"/>
                        </a:rPr>
                        <a:t>Recomendaciones para manejo y atención y aplicación de las medidas sanitarias</a:t>
                      </a:r>
                      <a:endParaRPr lang="es-CO" sz="1200">
                        <a:effectLst/>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CO" sz="1200">
                        <a:effectLst/>
                        <a:latin typeface="Calibri"/>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CO" sz="1200" dirty="0">
                        <a:effectLst/>
                        <a:latin typeface="Calibri"/>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dirty="0">
                          <a:solidFill>
                            <a:srgbClr val="000000"/>
                          </a:solidFill>
                          <a:effectLst/>
                          <a:latin typeface="Arial Narrow"/>
                          <a:ea typeface="Times New Roman"/>
                          <a:cs typeface="Calibri"/>
                        </a:rPr>
                        <a:t>X</a:t>
                      </a:r>
                      <a:endParaRPr lang="es-CO" sz="1200" dirty="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663">
                <a:tc>
                  <a:txBody>
                    <a:bodyPr/>
                    <a:lstStyle/>
                    <a:p>
                      <a:pPr algn="just">
                        <a:lnSpc>
                          <a:spcPct val="115000"/>
                        </a:lnSpc>
                        <a:spcAft>
                          <a:spcPts val="0"/>
                        </a:spcAft>
                      </a:pPr>
                      <a:r>
                        <a:rPr lang="es-ES" sz="1200">
                          <a:solidFill>
                            <a:srgbClr val="000000"/>
                          </a:solidFill>
                          <a:effectLst/>
                          <a:latin typeface="Arial Narrow"/>
                          <a:ea typeface="Times New Roman"/>
                          <a:cs typeface="Calibri"/>
                        </a:rPr>
                        <a:t>Aplicar las medidas de prevención y control </a:t>
                      </a:r>
                      <a:endParaRPr lang="es-CO" sz="1200">
                        <a:effectLst/>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dirty="0">
                          <a:solidFill>
                            <a:srgbClr val="000000"/>
                          </a:solidFill>
                          <a:effectLst/>
                          <a:latin typeface="Arial Narrow"/>
                          <a:ea typeface="Times New Roman"/>
                          <a:cs typeface="Calibri"/>
                        </a:rPr>
                        <a:t>X</a:t>
                      </a:r>
                      <a:endParaRPr lang="es-CO" sz="1200" dirty="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CO" sz="1200" dirty="0">
                        <a:effectLst/>
                        <a:latin typeface="Calibri"/>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1508">
                <a:tc>
                  <a:txBody>
                    <a:bodyPr/>
                    <a:lstStyle/>
                    <a:p>
                      <a:pPr algn="just">
                        <a:lnSpc>
                          <a:spcPct val="115000"/>
                        </a:lnSpc>
                        <a:spcAft>
                          <a:spcPts val="0"/>
                        </a:spcAft>
                      </a:pPr>
                      <a:r>
                        <a:rPr lang="es-ES" sz="1200" dirty="0">
                          <a:solidFill>
                            <a:srgbClr val="000000"/>
                          </a:solidFill>
                          <a:effectLst/>
                          <a:latin typeface="Arial Narrow"/>
                          <a:ea typeface="Times New Roman"/>
                          <a:cs typeface="Calibri"/>
                        </a:rPr>
                        <a:t>Comunicar los hallazgos</a:t>
                      </a:r>
                      <a:endParaRPr lang="es-CO" sz="1200" dirty="0">
                        <a:effectLst/>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a:solidFill>
                            <a:srgbClr val="000000"/>
                          </a:solidFill>
                          <a:effectLst/>
                          <a:latin typeface="Arial Narrow"/>
                          <a:ea typeface="Times New Roman"/>
                          <a:cs typeface="Calibri"/>
                        </a:rPr>
                        <a:t>X</a:t>
                      </a:r>
                      <a:endParaRPr lang="es-CO" sz="120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CO" sz="1200" dirty="0">
                          <a:solidFill>
                            <a:srgbClr val="000000"/>
                          </a:solidFill>
                          <a:effectLst/>
                          <a:latin typeface="Arial Narrow"/>
                          <a:ea typeface="Times New Roman"/>
                          <a:cs typeface="Calibri"/>
                        </a:rPr>
                        <a:t>X</a:t>
                      </a:r>
                      <a:endParaRPr lang="es-CO" sz="1200" dirty="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5 Rectángulo"/>
          <p:cNvSpPr/>
          <p:nvPr/>
        </p:nvSpPr>
        <p:spPr>
          <a:xfrm>
            <a:off x="251520" y="5994316"/>
            <a:ext cx="7776864" cy="430887"/>
          </a:xfrm>
          <a:prstGeom prst="rect">
            <a:avLst/>
          </a:prstGeom>
        </p:spPr>
        <p:txBody>
          <a:bodyPr wrap="square">
            <a:spAutoFit/>
          </a:bodyPr>
          <a:lstStyle/>
          <a:p>
            <a:r>
              <a:rPr lang="es-CO" sz="1100" dirty="0"/>
              <a:t>* En caso de emergencia la información debe ser reportada de forma inmediata a cada uno de los actores incluido el CNE.</a:t>
            </a:r>
          </a:p>
          <a:p>
            <a:r>
              <a:rPr lang="es-CO" sz="1100" dirty="0"/>
              <a:t>* Cuando el prestador sea extramural deberá cumplir con las acciones definidas para el prestador </a:t>
            </a:r>
            <a:r>
              <a:rPr lang="es-CO" sz="1100" dirty="0" err="1"/>
              <a:t>intra</a:t>
            </a:r>
            <a:r>
              <a:rPr lang="es-CO" sz="1100" dirty="0"/>
              <a:t> mural.</a:t>
            </a:r>
          </a:p>
        </p:txBody>
      </p:sp>
      <p:sp>
        <p:nvSpPr>
          <p:cNvPr id="7" name="6 Rectángulo"/>
          <p:cNvSpPr/>
          <p:nvPr/>
        </p:nvSpPr>
        <p:spPr>
          <a:xfrm>
            <a:off x="251520" y="960347"/>
            <a:ext cx="8424936" cy="369332"/>
          </a:xfrm>
          <a:prstGeom prst="rect">
            <a:avLst/>
          </a:prstGeom>
        </p:spPr>
        <p:txBody>
          <a:bodyPr wrap="square">
            <a:spAutoFit/>
          </a:bodyPr>
          <a:lstStyle/>
          <a:p>
            <a:pPr algn="ctr">
              <a:spcAft>
                <a:spcPts val="0"/>
              </a:spcAft>
            </a:pPr>
            <a:r>
              <a:rPr lang="es-ES" sz="1200" dirty="0">
                <a:latin typeface="Arial"/>
                <a:ea typeface="Times New Roman"/>
              </a:rPr>
              <a:t>Tabla 8. Resumen de las acciones a realizar ante la presencia de un brote de acuerdo a la responsabilidad de cada actor</a:t>
            </a:r>
            <a:r>
              <a:rPr lang="es-ES" dirty="0">
                <a:latin typeface="Arial"/>
                <a:ea typeface="Times New Roman"/>
              </a:rPr>
              <a:t>.</a:t>
            </a:r>
            <a:endParaRPr lang="es-CO" sz="3200" dirty="0">
              <a:effectLst/>
              <a:latin typeface="Times New Roman"/>
              <a:ea typeface="Times New Roman"/>
            </a:endParaRPr>
          </a:p>
        </p:txBody>
      </p:sp>
    </p:spTree>
    <p:extLst>
      <p:ext uri="{BB962C8B-B14F-4D97-AF65-F5344CB8AC3E}">
        <p14:creationId xmlns:p14="http://schemas.microsoft.com/office/powerpoint/2010/main" val="8420939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2" name="1 Rectángulo"/>
          <p:cNvSpPr/>
          <p:nvPr/>
        </p:nvSpPr>
        <p:spPr>
          <a:xfrm>
            <a:off x="146204" y="1412776"/>
            <a:ext cx="8820472" cy="4001095"/>
          </a:xfrm>
          <a:prstGeom prst="rect">
            <a:avLst/>
          </a:prstGeom>
        </p:spPr>
        <p:txBody>
          <a:bodyPr wrap="square">
            <a:spAutoFit/>
          </a:bodyPr>
          <a:lstStyle/>
          <a:p>
            <a:pPr marL="285750" indent="-285750" algn="just">
              <a:spcAft>
                <a:spcPts val="0"/>
              </a:spcAft>
              <a:buFont typeface="Arial" panose="020B0604020202020204" pitchFamily="34" charset="0"/>
              <a:buChar char="•"/>
            </a:pPr>
            <a:r>
              <a:rPr lang="es-ES" dirty="0">
                <a:ea typeface="Times New Roman"/>
              </a:rPr>
              <a:t>Los estudios de brote a cargo de la entidad territorial y la implementación de las acciones de control deben ser comunicados mediante el flujo establecido por el sistema de vigilancia, en la estructura y tiempos establecidos por el Instituto Nacional de Salud (24 horas, 72 horas y final) . Link: </a:t>
            </a:r>
            <a:r>
              <a:rPr lang="es-CO" u="sng" dirty="0">
                <a:solidFill>
                  <a:srgbClr val="0000FF"/>
                </a:solidFill>
                <a:ea typeface="Times New Roman"/>
                <a:hlinkClick r:id="rId4"/>
              </a:rPr>
              <a:t>http://www.ins.gov.co:16994/sig/Paginas/vigilancia-y-analisis-del-riesgo-en- salud-publica.aspx</a:t>
            </a:r>
            <a:r>
              <a:rPr lang="es-CO" dirty="0">
                <a:ea typeface="Times New Roman"/>
              </a:rPr>
              <a:t>.</a:t>
            </a:r>
            <a:endParaRPr lang="es-CO" sz="2000" dirty="0">
              <a:ea typeface="Times New Roman"/>
            </a:endParaRPr>
          </a:p>
          <a:p>
            <a:pPr algn="just">
              <a:spcAft>
                <a:spcPts val="0"/>
              </a:spcAft>
            </a:pPr>
            <a:r>
              <a:rPr lang="es-CO" dirty="0">
                <a:ea typeface="Times New Roman"/>
              </a:rPr>
              <a:t> </a:t>
            </a:r>
            <a:endParaRPr lang="es-CO" sz="2000" dirty="0">
              <a:ea typeface="Times New Roman"/>
            </a:endParaRPr>
          </a:p>
          <a:p>
            <a:pPr marL="285750" indent="-285750" algn="just">
              <a:spcAft>
                <a:spcPts val="0"/>
              </a:spcAft>
              <a:buFont typeface="Arial" panose="020B0604020202020204" pitchFamily="34" charset="0"/>
              <a:buChar char="•"/>
            </a:pPr>
            <a:r>
              <a:rPr lang="es-CO" dirty="0">
                <a:ea typeface="Times New Roman"/>
              </a:rPr>
              <a:t> </a:t>
            </a:r>
            <a:r>
              <a:rPr lang="es-CO" dirty="0" smtClean="0">
                <a:ea typeface="Times New Roman"/>
              </a:rPr>
              <a:t>Para </a:t>
            </a:r>
            <a:r>
              <a:rPr lang="es-CO" dirty="0">
                <a:ea typeface="Times New Roman"/>
              </a:rPr>
              <a:t>el caso de los eventos </a:t>
            </a:r>
            <a:r>
              <a:rPr lang="es-CO" dirty="0" err="1">
                <a:ea typeface="Times New Roman"/>
              </a:rPr>
              <a:t>inmuno</a:t>
            </a:r>
            <a:r>
              <a:rPr lang="es-CO" dirty="0">
                <a:ea typeface="Times New Roman"/>
              </a:rPr>
              <a:t> prevenibles, se declarará el cierre de un brote en población privada de la libertad cuando hayan transcurrido dos periodos de incubación de la enfermedad contados a partir del último caso identificado al interior de la institución carcelaria.</a:t>
            </a:r>
            <a:endParaRPr lang="es-CO" sz="2000" dirty="0">
              <a:ea typeface="Times New Roman"/>
            </a:endParaRPr>
          </a:p>
          <a:p>
            <a:pPr algn="just">
              <a:spcAft>
                <a:spcPts val="0"/>
              </a:spcAft>
            </a:pPr>
            <a:endParaRPr lang="es-CO" sz="2000" dirty="0">
              <a:ea typeface="Times New Roman"/>
            </a:endParaRPr>
          </a:p>
          <a:p>
            <a:pPr marL="285750" indent="-285750" algn="just">
              <a:spcAft>
                <a:spcPts val="0"/>
              </a:spcAft>
              <a:buFont typeface="Arial" panose="020B0604020202020204" pitchFamily="34" charset="0"/>
              <a:buChar char="•"/>
            </a:pPr>
            <a:r>
              <a:rPr lang="es-CO" dirty="0">
                <a:ea typeface="Times New Roman"/>
              </a:rPr>
              <a:t>En cuanto a los demás eventos de interés en salud pública priorizados, se declarará el cierre del brote de acuerdo a lo definido en los protocolos de vigilancia epidemiológica específicos para cada uno.</a:t>
            </a:r>
            <a:endParaRPr lang="es-CO" sz="2000" dirty="0">
              <a:effectLst/>
              <a:ea typeface="Times New Roman"/>
            </a:endParaRPr>
          </a:p>
        </p:txBody>
      </p:sp>
    </p:spTree>
    <p:extLst>
      <p:ext uri="{BB962C8B-B14F-4D97-AF65-F5344CB8AC3E}">
        <p14:creationId xmlns:p14="http://schemas.microsoft.com/office/powerpoint/2010/main" val="3184074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3" name="2 Rectángulo"/>
          <p:cNvSpPr/>
          <p:nvPr/>
        </p:nvSpPr>
        <p:spPr>
          <a:xfrm>
            <a:off x="251520" y="1268760"/>
            <a:ext cx="8571140" cy="3754874"/>
          </a:xfrm>
          <a:prstGeom prst="rect">
            <a:avLst/>
          </a:prstGeom>
        </p:spPr>
        <p:txBody>
          <a:bodyPr wrap="square">
            <a:spAutoFit/>
          </a:bodyPr>
          <a:lstStyle/>
          <a:p>
            <a:pPr algn="ctr">
              <a:spcAft>
                <a:spcPts val="0"/>
              </a:spcAft>
            </a:pPr>
            <a:r>
              <a:rPr lang="es-ES" b="1" dirty="0">
                <a:ea typeface="Times New Roman"/>
              </a:rPr>
              <a:t>8. IDENTIFICACIÓN DE FACTORES DE RIESGO EN CENTROS PENITENCIARIOS</a:t>
            </a:r>
            <a:endParaRPr lang="es-CO" sz="2000" dirty="0">
              <a:ea typeface="Times New Roman"/>
            </a:endParaRPr>
          </a:p>
          <a:p>
            <a:pPr algn="ctr">
              <a:spcAft>
                <a:spcPts val="0"/>
              </a:spcAft>
            </a:pPr>
            <a:r>
              <a:rPr lang="es-ES" b="1" dirty="0">
                <a:ea typeface="Times New Roman"/>
              </a:rPr>
              <a:t> </a:t>
            </a:r>
            <a:endParaRPr lang="es-ES" b="1" dirty="0" smtClean="0">
              <a:ea typeface="Times New Roman"/>
            </a:endParaRPr>
          </a:p>
          <a:p>
            <a:pPr algn="ctr">
              <a:spcAft>
                <a:spcPts val="0"/>
              </a:spcAft>
            </a:pPr>
            <a:endParaRPr lang="es-CO" sz="2000" dirty="0">
              <a:ea typeface="Times New Roman"/>
            </a:endParaRPr>
          </a:p>
          <a:p>
            <a:pPr marR="29845" algn="just">
              <a:spcAft>
                <a:spcPts val="0"/>
              </a:spcAft>
            </a:pPr>
            <a:r>
              <a:rPr lang="es-CO" dirty="0">
                <a:ea typeface="Calibri"/>
              </a:rPr>
              <a:t>A partir de  las investigaciones epidemiológicas de campo realizadas por las entidades territoriales en los establecimientos penitenciarios y carcelarios, se han evidenciado  algunos factores que favorecen la propagación y prolongación de dichos brotes tales como condiciones  de hacinamiento, insuficiencia y deficiencia de infraestructura para el aislamiento de los pacientes e insuficiente suministro de insumos de limpieza y desinfección lo cual afecta las condiciones generales de higiene y falta de agua potable, entre otros. Estos factores se ven agravados por el retraso en la notificación de estos eventos y por las dificultades en la oportunidad de la atención de las personas afectadas por parte de las aseguradoras responsables.</a:t>
            </a:r>
            <a:endParaRPr lang="es-CO" sz="2000" dirty="0">
              <a:ea typeface="Times New Roman"/>
            </a:endParaRPr>
          </a:p>
          <a:p>
            <a:pPr marR="29845" algn="just" fontAlgn="base">
              <a:spcAft>
                <a:spcPts val="0"/>
              </a:spcAft>
            </a:pPr>
            <a:r>
              <a:rPr lang="es-CO" sz="2000" dirty="0">
                <a:latin typeface="Arial"/>
                <a:ea typeface="Calibri"/>
              </a:rPr>
              <a:t> </a:t>
            </a:r>
            <a:endParaRPr lang="es-CO" sz="2000" dirty="0">
              <a:effectLst/>
              <a:latin typeface="Times New Roman"/>
              <a:ea typeface="Times New Roman"/>
            </a:endParaRPr>
          </a:p>
        </p:txBody>
      </p:sp>
    </p:spTree>
    <p:extLst>
      <p:ext uri="{BB962C8B-B14F-4D97-AF65-F5344CB8AC3E}">
        <p14:creationId xmlns:p14="http://schemas.microsoft.com/office/powerpoint/2010/main" val="30756557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3" name="2 Rectángulo"/>
          <p:cNvSpPr/>
          <p:nvPr/>
        </p:nvSpPr>
        <p:spPr>
          <a:xfrm>
            <a:off x="251520" y="1268760"/>
            <a:ext cx="8571140" cy="4832092"/>
          </a:xfrm>
          <a:prstGeom prst="rect">
            <a:avLst/>
          </a:prstGeom>
        </p:spPr>
        <p:txBody>
          <a:bodyPr wrap="square">
            <a:spAutoFit/>
          </a:bodyPr>
          <a:lstStyle/>
          <a:p>
            <a:pPr algn="ctr">
              <a:spcAft>
                <a:spcPts val="0"/>
              </a:spcAft>
            </a:pPr>
            <a:r>
              <a:rPr lang="es-ES" b="1" dirty="0">
                <a:ea typeface="Times New Roman"/>
              </a:rPr>
              <a:t>8. IDENTIFICACIÓN DE FACTORES DE RIESGO EN CENTROS PENITENCIARIOS</a:t>
            </a:r>
            <a:endParaRPr lang="es-CO" sz="2000" dirty="0">
              <a:ea typeface="Times New Roman"/>
            </a:endParaRPr>
          </a:p>
          <a:p>
            <a:pPr algn="ctr">
              <a:spcAft>
                <a:spcPts val="0"/>
              </a:spcAft>
            </a:pPr>
            <a:r>
              <a:rPr lang="es-ES" b="1" dirty="0">
                <a:ea typeface="Times New Roman"/>
              </a:rPr>
              <a:t> </a:t>
            </a:r>
            <a:endParaRPr lang="es-CO" sz="2000" dirty="0">
              <a:ea typeface="Times New Roman"/>
            </a:endParaRPr>
          </a:p>
          <a:p>
            <a:pPr algn="just">
              <a:spcAft>
                <a:spcPts val="0"/>
              </a:spcAft>
            </a:pPr>
            <a:r>
              <a:rPr lang="es-ES" i="1" u="sng" dirty="0">
                <a:ea typeface="Times New Roman"/>
              </a:rPr>
              <a:t>Físicos:</a:t>
            </a:r>
            <a:r>
              <a:rPr lang="es-ES" dirty="0">
                <a:ea typeface="Times New Roman"/>
              </a:rPr>
              <a:t> Todos aquellos factores de naturaleza física que están presentes en el ambiente, que pueden provocar efectos adversos en la salud de las personas, según sea la intensidad, el tiempo de exposición y la concentración de los mismos (temperaturas extremas, ruido, vibraciones, condiciones de infraestructura, calidad del agua, presencia de basuras, etcétera).  </a:t>
            </a:r>
            <a:endParaRPr lang="es-CO" sz="2000" dirty="0">
              <a:ea typeface="Times New Roman"/>
            </a:endParaRPr>
          </a:p>
          <a:p>
            <a:pPr algn="just">
              <a:spcAft>
                <a:spcPts val="0"/>
              </a:spcAft>
            </a:pPr>
            <a:r>
              <a:rPr lang="es-ES" dirty="0">
                <a:ea typeface="Times New Roman"/>
              </a:rPr>
              <a:t> </a:t>
            </a:r>
            <a:endParaRPr lang="es-CO" sz="2000" dirty="0">
              <a:ea typeface="Times New Roman"/>
            </a:endParaRPr>
          </a:p>
          <a:p>
            <a:pPr algn="just">
              <a:spcAft>
                <a:spcPts val="0"/>
              </a:spcAft>
            </a:pPr>
            <a:r>
              <a:rPr lang="es-ES" i="1" u="sng" dirty="0">
                <a:ea typeface="Times New Roman"/>
              </a:rPr>
              <a:t>Químicos:</a:t>
            </a:r>
            <a:r>
              <a:rPr lang="es-ES" dirty="0">
                <a:ea typeface="Times New Roman"/>
              </a:rPr>
              <a:t> Sustancias orgánicas o inorgánicas que pueden ingresar al organismo por inhalación, absorción o ingestión y que según sea su nivel de concentración o el tiempo de exposición pueden producir lesiones agudas o crónicas en piel u órganos internos o producir intoxicaciones. </a:t>
            </a:r>
            <a:endParaRPr lang="es-CO" sz="2000" dirty="0">
              <a:ea typeface="Times New Roman"/>
            </a:endParaRPr>
          </a:p>
          <a:p>
            <a:pPr algn="just">
              <a:spcAft>
                <a:spcPts val="0"/>
              </a:spcAft>
            </a:pPr>
            <a:r>
              <a:rPr lang="es-ES" dirty="0">
                <a:ea typeface="Times New Roman"/>
              </a:rPr>
              <a:t> </a:t>
            </a:r>
            <a:endParaRPr lang="es-CO" sz="2000" dirty="0">
              <a:ea typeface="Times New Roman"/>
            </a:endParaRPr>
          </a:p>
          <a:p>
            <a:pPr algn="just">
              <a:spcAft>
                <a:spcPts val="0"/>
              </a:spcAft>
            </a:pPr>
            <a:r>
              <a:rPr lang="es-ES" i="1" u="sng" dirty="0">
                <a:ea typeface="Times New Roman"/>
              </a:rPr>
              <a:t>Biológicos:</a:t>
            </a:r>
            <a:r>
              <a:rPr lang="es-ES" dirty="0">
                <a:ea typeface="Times New Roman"/>
              </a:rPr>
              <a:t> Macro y micro-organismos y residuos que por su naturaleza y características físico-químicas pueden causar enfermedades o lesiones a las personas en contacto (hongos, bacterias, virus, artrópodos, roedores y parásitos). </a:t>
            </a:r>
            <a:endParaRPr lang="es-CO" sz="2000" dirty="0">
              <a:ea typeface="Times New Roman"/>
            </a:endParaRPr>
          </a:p>
          <a:p>
            <a:pPr marR="29845" algn="just" fontAlgn="base">
              <a:spcAft>
                <a:spcPts val="0"/>
              </a:spcAft>
            </a:pPr>
            <a:r>
              <a:rPr lang="es-CO" sz="2000" dirty="0">
                <a:latin typeface="Arial"/>
                <a:ea typeface="Calibri"/>
              </a:rPr>
              <a:t> </a:t>
            </a:r>
            <a:endParaRPr lang="es-CO" sz="2000" dirty="0">
              <a:effectLst/>
              <a:latin typeface="Times New Roman"/>
              <a:ea typeface="Times New Roman"/>
            </a:endParaRPr>
          </a:p>
        </p:txBody>
      </p:sp>
    </p:spTree>
    <p:extLst>
      <p:ext uri="{BB962C8B-B14F-4D97-AF65-F5344CB8AC3E}">
        <p14:creationId xmlns:p14="http://schemas.microsoft.com/office/powerpoint/2010/main" val="29555206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3" name="2 Rectángulo"/>
          <p:cNvSpPr/>
          <p:nvPr/>
        </p:nvSpPr>
        <p:spPr>
          <a:xfrm>
            <a:off x="251520" y="1268760"/>
            <a:ext cx="8571140" cy="4893647"/>
          </a:xfrm>
          <a:prstGeom prst="rect">
            <a:avLst/>
          </a:prstGeom>
        </p:spPr>
        <p:txBody>
          <a:bodyPr wrap="square">
            <a:spAutoFit/>
          </a:bodyPr>
          <a:lstStyle/>
          <a:p>
            <a:pPr algn="ctr">
              <a:spcAft>
                <a:spcPts val="0"/>
              </a:spcAft>
            </a:pPr>
            <a:r>
              <a:rPr lang="es-ES" b="1" dirty="0">
                <a:latin typeface="Arial"/>
                <a:ea typeface="Times New Roman"/>
              </a:rPr>
              <a:t>8. IDENTIFICACIÓN DE FACTORES DE RIESGO EN CENTROS PENITENCIARIOS</a:t>
            </a:r>
            <a:endParaRPr lang="es-CO" sz="2000" dirty="0">
              <a:latin typeface="Times New Roman"/>
              <a:ea typeface="Times New Roman"/>
            </a:endParaRPr>
          </a:p>
          <a:p>
            <a:pPr algn="ctr">
              <a:spcAft>
                <a:spcPts val="0"/>
              </a:spcAft>
            </a:pPr>
            <a:r>
              <a:rPr lang="es-ES" b="1" dirty="0">
                <a:latin typeface="Arial"/>
                <a:ea typeface="Times New Roman"/>
              </a:rPr>
              <a:t> </a:t>
            </a:r>
            <a:endParaRPr lang="es-CO" sz="2000" dirty="0">
              <a:latin typeface="Times New Roman"/>
              <a:ea typeface="Times New Roman"/>
            </a:endParaRPr>
          </a:p>
          <a:p>
            <a:pPr algn="just">
              <a:spcAft>
                <a:spcPts val="0"/>
              </a:spcAft>
            </a:pPr>
            <a:r>
              <a:rPr lang="es-ES" sz="1600" i="1" u="sng" dirty="0">
                <a:latin typeface="Arial"/>
                <a:ea typeface="Times New Roman"/>
              </a:rPr>
              <a:t>Consumo:</a:t>
            </a:r>
            <a:r>
              <a:rPr lang="es-ES" sz="1600" dirty="0">
                <a:latin typeface="Arial"/>
                <a:ea typeface="Times New Roman"/>
              </a:rPr>
              <a:t> Alimentos y bebidas que por sus condiciones deficientes de preparación, manipulación y conservación pueden provocar intoxicaciones alimentarias u otras enfermedades. Otros factores de riesgo que pueden intervenir en el bienestar del personal interno y del que labora en estos establecimientos están relacionados.</a:t>
            </a:r>
            <a:endParaRPr lang="es-CO" sz="1600" dirty="0">
              <a:latin typeface="Times New Roman"/>
              <a:ea typeface="Times New Roman"/>
            </a:endParaRPr>
          </a:p>
          <a:p>
            <a:pPr algn="just">
              <a:spcAft>
                <a:spcPts val="0"/>
              </a:spcAft>
            </a:pPr>
            <a:r>
              <a:rPr lang="es-ES" sz="1600" dirty="0">
                <a:latin typeface="Arial"/>
                <a:ea typeface="Times New Roman"/>
              </a:rPr>
              <a:t> </a:t>
            </a:r>
            <a:endParaRPr lang="es-CO" sz="1600" dirty="0">
              <a:latin typeface="Times New Roman"/>
              <a:ea typeface="Times New Roman"/>
            </a:endParaRPr>
          </a:p>
          <a:p>
            <a:pPr algn="just">
              <a:spcAft>
                <a:spcPts val="0"/>
              </a:spcAft>
            </a:pPr>
            <a:r>
              <a:rPr lang="es-ES" sz="1600" i="1" u="sng" dirty="0">
                <a:latin typeface="Arial"/>
                <a:ea typeface="Times New Roman"/>
              </a:rPr>
              <a:t>Ocupacionales:</a:t>
            </a:r>
            <a:r>
              <a:rPr lang="es-ES" sz="1600" dirty="0">
                <a:latin typeface="Arial"/>
                <a:ea typeface="Times New Roman"/>
              </a:rPr>
              <a:t> Riesgos ergonómicos por equipos, herramientas de trabajo y posturas, entre otros, que pueden ocasionar lesiones, traumas o enfermedades derivadas del trabajo que se desarrolla en estos centros, disminuyendo el rendimiento y capacidad laboral.  </a:t>
            </a:r>
            <a:endParaRPr lang="es-CO" sz="1600" dirty="0">
              <a:latin typeface="Times New Roman"/>
              <a:ea typeface="Times New Roman"/>
            </a:endParaRPr>
          </a:p>
          <a:p>
            <a:pPr algn="just">
              <a:spcAft>
                <a:spcPts val="0"/>
              </a:spcAft>
            </a:pPr>
            <a:r>
              <a:rPr lang="es-ES" sz="1600" dirty="0">
                <a:latin typeface="Arial"/>
                <a:ea typeface="Times New Roman"/>
              </a:rPr>
              <a:t> </a:t>
            </a:r>
            <a:endParaRPr lang="es-CO" sz="1600" dirty="0">
              <a:latin typeface="Times New Roman"/>
              <a:ea typeface="Times New Roman"/>
            </a:endParaRPr>
          </a:p>
          <a:p>
            <a:pPr algn="just">
              <a:spcAft>
                <a:spcPts val="0"/>
              </a:spcAft>
            </a:pPr>
            <a:r>
              <a:rPr lang="es-ES" sz="1600" i="1" u="sng" dirty="0">
                <a:latin typeface="Arial"/>
                <a:ea typeface="Times New Roman"/>
              </a:rPr>
              <a:t>Psicosociales:</a:t>
            </a:r>
            <a:r>
              <a:rPr lang="es-ES" sz="1600" dirty="0">
                <a:latin typeface="Arial"/>
                <a:ea typeface="Times New Roman"/>
              </a:rPr>
              <a:t> Condiciones de permanencia, tiempo de la misma, personal con quien se convive y procedencia, entre otros. </a:t>
            </a:r>
            <a:endParaRPr lang="es-CO" sz="1600" dirty="0">
              <a:latin typeface="Times New Roman"/>
              <a:ea typeface="Times New Roman"/>
            </a:endParaRPr>
          </a:p>
          <a:p>
            <a:pPr algn="just">
              <a:spcAft>
                <a:spcPts val="0"/>
              </a:spcAft>
            </a:pPr>
            <a:r>
              <a:rPr lang="es-ES" sz="1600" dirty="0">
                <a:latin typeface="Arial"/>
                <a:ea typeface="Times New Roman"/>
              </a:rPr>
              <a:t> </a:t>
            </a:r>
            <a:endParaRPr lang="es-CO" sz="1600" dirty="0">
              <a:latin typeface="Times New Roman"/>
              <a:ea typeface="Times New Roman"/>
            </a:endParaRPr>
          </a:p>
          <a:p>
            <a:pPr algn="just">
              <a:spcAft>
                <a:spcPts val="0"/>
              </a:spcAft>
            </a:pPr>
            <a:r>
              <a:rPr lang="es-ES" sz="1600" i="1" u="sng" dirty="0" err="1">
                <a:latin typeface="Arial"/>
                <a:ea typeface="Times New Roman"/>
              </a:rPr>
              <a:t>Psicolaborales</a:t>
            </a:r>
            <a:r>
              <a:rPr lang="es-ES" sz="1600" i="1" u="sng" dirty="0">
                <a:latin typeface="Arial"/>
                <a:ea typeface="Times New Roman"/>
              </a:rPr>
              <a:t>:</a:t>
            </a:r>
            <a:r>
              <a:rPr lang="es-ES" sz="1600" i="1" dirty="0">
                <a:latin typeface="Arial"/>
                <a:ea typeface="Times New Roman"/>
              </a:rPr>
              <a:t> </a:t>
            </a:r>
            <a:r>
              <a:rPr lang="es-ES" sz="1600" dirty="0">
                <a:latin typeface="Arial"/>
                <a:ea typeface="Times New Roman"/>
              </a:rPr>
              <a:t>En el personal que labora en el establecimiento, situaciones que se pueden reflejar en el trato a los internos, tales como ambiente de trabajo, turnos, espacio, incentivos y cualquier otro que puedan generar situaciones de desequilibrio.</a:t>
            </a:r>
            <a:endParaRPr lang="es-CO" sz="1600" dirty="0">
              <a:latin typeface="Times New Roman"/>
              <a:ea typeface="Times New Roman"/>
            </a:endParaRPr>
          </a:p>
          <a:p>
            <a:pPr algn="just">
              <a:spcAft>
                <a:spcPts val="0"/>
              </a:spcAft>
            </a:pPr>
            <a:r>
              <a:rPr lang="es-ES" dirty="0">
                <a:highlight>
                  <a:srgbClr val="FFFF00"/>
                </a:highlight>
                <a:latin typeface="Arial"/>
                <a:ea typeface="Times New Roman"/>
              </a:rPr>
              <a:t> </a:t>
            </a:r>
            <a:endParaRPr lang="es-CO" sz="2000" dirty="0">
              <a:effectLst/>
              <a:latin typeface="Times New Roman"/>
              <a:ea typeface="Times New Roman"/>
            </a:endParaRPr>
          </a:p>
        </p:txBody>
      </p:sp>
    </p:spTree>
    <p:extLst>
      <p:ext uri="{BB962C8B-B14F-4D97-AF65-F5344CB8AC3E}">
        <p14:creationId xmlns:p14="http://schemas.microsoft.com/office/powerpoint/2010/main" val="17296443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3" name="2 Rectángulo"/>
          <p:cNvSpPr/>
          <p:nvPr/>
        </p:nvSpPr>
        <p:spPr>
          <a:xfrm>
            <a:off x="251520" y="1268760"/>
            <a:ext cx="8571140" cy="3877985"/>
          </a:xfrm>
          <a:prstGeom prst="rect">
            <a:avLst/>
          </a:prstGeom>
        </p:spPr>
        <p:txBody>
          <a:bodyPr wrap="square">
            <a:spAutoFit/>
          </a:bodyPr>
          <a:lstStyle/>
          <a:p>
            <a:pPr algn="ctr">
              <a:spcAft>
                <a:spcPts val="0"/>
              </a:spcAft>
            </a:pPr>
            <a:r>
              <a:rPr lang="es-ES" b="1" dirty="0">
                <a:ea typeface="Times New Roman"/>
              </a:rPr>
              <a:t>8. IDENTIFICACIÓN DE FACTORES DE RIESGO EN CENTROS PENITENCIARIOS</a:t>
            </a:r>
            <a:endParaRPr lang="es-CO" sz="2000" dirty="0">
              <a:ea typeface="Times New Roman"/>
            </a:endParaRPr>
          </a:p>
          <a:p>
            <a:pPr algn="ctr">
              <a:spcAft>
                <a:spcPts val="0"/>
              </a:spcAft>
            </a:pPr>
            <a:endParaRPr lang="es-ES" b="1" dirty="0" smtClean="0">
              <a:ea typeface="Times New Roman"/>
            </a:endParaRPr>
          </a:p>
          <a:p>
            <a:pPr algn="ctr">
              <a:spcAft>
                <a:spcPts val="0"/>
              </a:spcAft>
            </a:pPr>
            <a:r>
              <a:rPr lang="es-ES" b="1" dirty="0">
                <a:ea typeface="Times New Roman"/>
              </a:rPr>
              <a:t> </a:t>
            </a:r>
            <a:endParaRPr lang="es-CO" sz="2000" dirty="0">
              <a:ea typeface="Times New Roman"/>
            </a:endParaRPr>
          </a:p>
          <a:p>
            <a:pPr algn="just">
              <a:spcAft>
                <a:spcPts val="0"/>
              </a:spcAft>
            </a:pPr>
            <a:r>
              <a:rPr lang="es-ES" sz="1600" dirty="0">
                <a:ea typeface="Times New Roman"/>
              </a:rPr>
              <a:t>Por considerarse como zonas donde están presentes los factores de riesgo, los puntos críticos de vigilancia y control en centros penitenciarios son: </a:t>
            </a:r>
            <a:endParaRPr lang="es-ES" sz="1600" dirty="0" smtClean="0">
              <a:ea typeface="Times New Roman"/>
            </a:endParaRPr>
          </a:p>
          <a:p>
            <a:pPr algn="just">
              <a:spcAft>
                <a:spcPts val="0"/>
              </a:spcAft>
            </a:pPr>
            <a:endParaRPr lang="es-ES" sz="1600" dirty="0" smtClean="0">
              <a:ea typeface="Times New Roman"/>
            </a:endParaRPr>
          </a:p>
          <a:p>
            <a:pPr marL="285750" indent="-285750" algn="just">
              <a:spcAft>
                <a:spcPts val="0"/>
              </a:spcAft>
              <a:buFont typeface="Arial" panose="020B0604020202020204" pitchFamily="34" charset="0"/>
              <a:buChar char="•"/>
            </a:pPr>
            <a:r>
              <a:rPr lang="es-ES" sz="1600" dirty="0" smtClean="0">
                <a:ea typeface="Times New Roman"/>
              </a:rPr>
              <a:t>Áreas </a:t>
            </a:r>
            <a:r>
              <a:rPr lang="es-ES" sz="1600" dirty="0">
                <a:ea typeface="Times New Roman"/>
              </a:rPr>
              <a:t>de preparación y servido de alimentos (cocina general, caspetes, cocinas privadas),  área de servicios sanitarios (duchas, unidades sanitarias</a:t>
            </a:r>
            <a:r>
              <a:rPr lang="es-ES" sz="1600" dirty="0" smtClean="0">
                <a:ea typeface="Times New Roman"/>
              </a:rPr>
              <a:t>).  </a:t>
            </a:r>
          </a:p>
          <a:p>
            <a:pPr marL="285750" indent="-285750" algn="just">
              <a:spcAft>
                <a:spcPts val="0"/>
              </a:spcAft>
              <a:buFont typeface="Arial" panose="020B0604020202020204" pitchFamily="34" charset="0"/>
              <a:buChar char="•"/>
            </a:pPr>
            <a:r>
              <a:rPr lang="es-ES" sz="1600" dirty="0" smtClean="0">
                <a:ea typeface="Times New Roman"/>
              </a:rPr>
              <a:t>Área </a:t>
            </a:r>
            <a:r>
              <a:rPr lang="es-ES" sz="1600" dirty="0">
                <a:ea typeface="Times New Roman"/>
              </a:rPr>
              <a:t>de servicios de salud (dispensario, enfermería</a:t>
            </a:r>
            <a:r>
              <a:rPr lang="es-ES" sz="1600" dirty="0" smtClean="0">
                <a:ea typeface="Times New Roman"/>
              </a:rPr>
              <a:t>). </a:t>
            </a:r>
          </a:p>
          <a:p>
            <a:pPr marL="285750" indent="-285750" algn="just">
              <a:spcAft>
                <a:spcPts val="0"/>
              </a:spcAft>
              <a:buFont typeface="Arial" panose="020B0604020202020204" pitchFamily="34" charset="0"/>
              <a:buChar char="•"/>
            </a:pPr>
            <a:r>
              <a:rPr lang="es-ES" sz="1600" dirty="0">
                <a:ea typeface="Times New Roman"/>
              </a:rPr>
              <a:t>T</a:t>
            </a:r>
            <a:r>
              <a:rPr lang="es-ES" sz="1600" dirty="0" smtClean="0">
                <a:ea typeface="Times New Roman"/>
              </a:rPr>
              <a:t>alleres </a:t>
            </a:r>
            <a:r>
              <a:rPr lang="es-ES" sz="1600" dirty="0">
                <a:ea typeface="Times New Roman"/>
              </a:rPr>
              <a:t>y salas de trabajo  área de servicios complementarios (zona social, guardería, celda de castigo, patios</a:t>
            </a:r>
            <a:r>
              <a:rPr lang="es-ES" sz="1600" dirty="0" smtClean="0">
                <a:ea typeface="Times New Roman"/>
              </a:rPr>
              <a:t>).  </a:t>
            </a:r>
          </a:p>
          <a:p>
            <a:pPr marL="285750" indent="-285750" algn="just">
              <a:spcAft>
                <a:spcPts val="0"/>
              </a:spcAft>
              <a:buFont typeface="Arial" panose="020B0604020202020204" pitchFamily="34" charset="0"/>
              <a:buChar char="•"/>
            </a:pPr>
            <a:r>
              <a:rPr lang="es-ES" sz="1600" dirty="0">
                <a:ea typeface="Times New Roman"/>
              </a:rPr>
              <a:t>T</a:t>
            </a:r>
            <a:r>
              <a:rPr lang="es-ES" sz="1600" dirty="0" smtClean="0">
                <a:ea typeface="Times New Roman"/>
              </a:rPr>
              <a:t>anques </a:t>
            </a:r>
            <a:r>
              <a:rPr lang="es-ES" sz="1600" dirty="0">
                <a:ea typeface="Times New Roman"/>
              </a:rPr>
              <a:t>de almacenamiento de </a:t>
            </a:r>
            <a:r>
              <a:rPr lang="es-ES" sz="1600" dirty="0" smtClean="0">
                <a:ea typeface="Times New Roman"/>
              </a:rPr>
              <a:t>agua. </a:t>
            </a:r>
          </a:p>
          <a:p>
            <a:pPr marL="285750" indent="-285750" algn="just">
              <a:spcAft>
                <a:spcPts val="0"/>
              </a:spcAft>
              <a:buFont typeface="Arial" panose="020B0604020202020204" pitchFamily="34" charset="0"/>
              <a:buChar char="•"/>
            </a:pPr>
            <a:r>
              <a:rPr lang="es-ES" sz="1600" dirty="0" smtClean="0">
                <a:ea typeface="Times New Roman"/>
              </a:rPr>
              <a:t>Área </a:t>
            </a:r>
            <a:r>
              <a:rPr lang="es-ES" sz="1600" dirty="0">
                <a:ea typeface="Times New Roman"/>
              </a:rPr>
              <a:t>de disposición de residuos </a:t>
            </a:r>
            <a:r>
              <a:rPr lang="es-ES" sz="1600" dirty="0" smtClean="0">
                <a:ea typeface="Times New Roman"/>
              </a:rPr>
              <a:t>sólidos. </a:t>
            </a:r>
          </a:p>
          <a:p>
            <a:pPr marL="285750" indent="-285750" algn="just">
              <a:spcAft>
                <a:spcPts val="0"/>
              </a:spcAft>
              <a:buFont typeface="Arial" panose="020B0604020202020204" pitchFamily="34" charset="0"/>
              <a:buChar char="•"/>
            </a:pPr>
            <a:r>
              <a:rPr lang="es-ES" sz="1600" dirty="0">
                <a:ea typeface="Times New Roman"/>
              </a:rPr>
              <a:t>S</a:t>
            </a:r>
            <a:r>
              <a:rPr lang="es-ES" sz="1600" dirty="0" smtClean="0">
                <a:ea typeface="Times New Roman"/>
              </a:rPr>
              <a:t>alas </a:t>
            </a:r>
            <a:r>
              <a:rPr lang="es-ES" sz="1600" dirty="0">
                <a:ea typeface="Times New Roman"/>
              </a:rPr>
              <a:t>de retenidos u </a:t>
            </a:r>
            <a:r>
              <a:rPr lang="es-ES" sz="1600" dirty="0" smtClean="0">
                <a:ea typeface="Times New Roman"/>
              </a:rPr>
              <a:t>dormitorios. </a:t>
            </a:r>
          </a:p>
          <a:p>
            <a:pPr marL="285750" indent="-285750" algn="just">
              <a:spcAft>
                <a:spcPts val="0"/>
              </a:spcAft>
              <a:buFont typeface="Arial" panose="020B0604020202020204" pitchFamily="34" charset="0"/>
              <a:buChar char="•"/>
            </a:pPr>
            <a:r>
              <a:rPr lang="es-ES" sz="1600" dirty="0">
                <a:ea typeface="Times New Roman"/>
              </a:rPr>
              <a:t>S</a:t>
            </a:r>
            <a:r>
              <a:rPr lang="es-ES" sz="1600" dirty="0" smtClean="0">
                <a:ea typeface="Times New Roman"/>
              </a:rPr>
              <a:t>ervicios </a:t>
            </a:r>
            <a:r>
              <a:rPr lang="es-ES" sz="1600" dirty="0">
                <a:ea typeface="Times New Roman"/>
              </a:rPr>
              <a:t>sanitarios (duchas, unidades sanitarias) y patios.</a:t>
            </a:r>
            <a:endParaRPr lang="es-CO" sz="1600" dirty="0">
              <a:effectLst/>
              <a:ea typeface="Times New Roman"/>
            </a:endParaRPr>
          </a:p>
        </p:txBody>
      </p:sp>
    </p:spTree>
    <p:extLst>
      <p:ext uri="{BB962C8B-B14F-4D97-AF65-F5344CB8AC3E}">
        <p14:creationId xmlns:p14="http://schemas.microsoft.com/office/powerpoint/2010/main" val="383275617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3"/>
            <a:ext cx="8079980" cy="5680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0" y="52663"/>
            <a:ext cx="7982952" cy="584775"/>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a:t>
            </a:r>
            <a:r>
              <a:rPr lang="es-CO" sz="3200" b="1" dirty="0" smtClean="0">
                <a:solidFill>
                  <a:schemeClr val="bg1"/>
                </a:solidFill>
                <a:ea typeface="ＭＳ Ｐゴシック" pitchFamily="34" charset="-128"/>
              </a:rPr>
              <a:t>PPL-FLUJOGRAMA</a:t>
            </a:r>
            <a:endParaRPr lang="es-CO" sz="3200" dirty="0">
              <a:solidFill>
                <a:schemeClr val="bg1"/>
              </a:solidFill>
              <a:ea typeface="ＭＳ Ｐゴシック" pitchFamily="34" charset="-128"/>
            </a:endParaRPr>
          </a:p>
        </p:txBody>
      </p:sp>
      <p:pic>
        <p:nvPicPr>
          <p:cNvPr id="6" name="5 Imagen"/>
          <p:cNvPicPr/>
          <p:nvPr/>
        </p:nvPicPr>
        <p:blipFill rotWithShape="1">
          <a:blip r:embed="rId4" cstate="print">
            <a:extLst>
              <a:ext uri="{28A0092B-C50C-407E-A947-70E740481C1C}">
                <a14:useLocalDpi xmlns:a14="http://schemas.microsoft.com/office/drawing/2010/main" val="0"/>
              </a:ext>
            </a:extLst>
          </a:blip>
          <a:srcRect t="5995"/>
          <a:stretch/>
        </p:blipFill>
        <p:spPr bwMode="auto">
          <a:xfrm>
            <a:off x="20412" y="764704"/>
            <a:ext cx="9123588" cy="5702090"/>
          </a:xfrm>
          <a:prstGeom prst="rect">
            <a:avLst/>
          </a:prstGeom>
          <a:noFill/>
          <a:ln w="9525" cap="flat" cmpd="sng" algn="ctr">
            <a:solidFill>
              <a:sysClr val="windowText" lastClr="000000"/>
            </a:solidFill>
            <a:prstDash val="solid"/>
            <a:round/>
            <a:headEnd type="none" w="med" len="med"/>
            <a:tailEnd type="none" w="med" len="med"/>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049832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4" name="3 Rectángulo"/>
          <p:cNvSpPr/>
          <p:nvPr/>
        </p:nvSpPr>
        <p:spPr>
          <a:xfrm>
            <a:off x="395536" y="1305342"/>
            <a:ext cx="8352928" cy="2893100"/>
          </a:xfrm>
          <a:prstGeom prst="rect">
            <a:avLst/>
          </a:prstGeom>
        </p:spPr>
        <p:txBody>
          <a:bodyPr wrap="square">
            <a:spAutoFit/>
          </a:bodyPr>
          <a:lstStyle/>
          <a:p>
            <a:pPr algn="just">
              <a:spcAft>
                <a:spcPts val="0"/>
              </a:spcAft>
            </a:pPr>
            <a:r>
              <a:rPr lang="es-ES" b="1" dirty="0">
                <a:latin typeface="Arial"/>
                <a:ea typeface="Times New Roman"/>
              </a:rPr>
              <a:t>10. EVENTOS PRIORIZADOS:</a:t>
            </a:r>
            <a:endParaRPr lang="es-CO" sz="2000" dirty="0">
              <a:latin typeface="Times New Roman"/>
              <a:ea typeface="Times New Roman"/>
            </a:endParaRPr>
          </a:p>
          <a:p>
            <a:pPr algn="just">
              <a:spcAft>
                <a:spcPts val="0"/>
              </a:spcAft>
            </a:pPr>
            <a:r>
              <a:rPr lang="es-ES" b="1" i="1" dirty="0">
                <a:latin typeface="Arial"/>
                <a:ea typeface="Times New Roman"/>
              </a:rPr>
              <a:t> </a:t>
            </a:r>
            <a:endParaRPr lang="es-ES" b="1" i="1" dirty="0" smtClean="0">
              <a:latin typeface="Arial"/>
              <a:ea typeface="Times New Roman"/>
            </a:endParaRPr>
          </a:p>
          <a:p>
            <a:pPr algn="just">
              <a:spcAft>
                <a:spcPts val="0"/>
              </a:spcAft>
            </a:pPr>
            <a:endParaRPr lang="es-CO" sz="2000" dirty="0">
              <a:latin typeface="Times New Roman"/>
              <a:ea typeface="Times New Roman"/>
            </a:endParaRPr>
          </a:p>
          <a:p>
            <a:pPr algn="just">
              <a:spcAft>
                <a:spcPts val="0"/>
              </a:spcAft>
            </a:pPr>
            <a:r>
              <a:rPr lang="es-ES" dirty="0">
                <a:latin typeface="Arial"/>
                <a:ea typeface="Times New Roman"/>
              </a:rPr>
              <a:t>Los eventos a continuación nombrados son aquellos que en los centros penitenciarios tienen mayor presencia y que por las condiciones en este tipo de establecimientos y por tratarse de población en condiciones de vulnerabilidad en hacinamiento y confinada, con un solo caso ya tenemos un brote. Para lo cual para el manejo de cada uno de los eventos se deben aplicar los protocolos ya establecidos  y cumplir con cada una de las acciones a cargo de los actores involucrados.</a:t>
            </a:r>
            <a:endParaRPr lang="es-CO" sz="2000" dirty="0">
              <a:effectLst/>
              <a:latin typeface="Times New Roman"/>
              <a:ea typeface="Times New Roman"/>
            </a:endParaRPr>
          </a:p>
        </p:txBody>
      </p:sp>
    </p:spTree>
    <p:extLst>
      <p:ext uri="{BB962C8B-B14F-4D97-AF65-F5344CB8AC3E}">
        <p14:creationId xmlns:p14="http://schemas.microsoft.com/office/powerpoint/2010/main" val="25730935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1886" y="1580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06323" y="-45948"/>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37" name="Rectangle 4"/>
          <p:cNvSpPr txBox="1">
            <a:spLocks noChangeArrowheads="1"/>
          </p:cNvSpPr>
          <p:nvPr/>
        </p:nvSpPr>
        <p:spPr bwMode="auto">
          <a:xfrm>
            <a:off x="539550" y="1617187"/>
            <a:ext cx="7848873" cy="3724096"/>
          </a:xfrm>
          <a:prstGeom prst="rect">
            <a:avLst/>
          </a:prstGeom>
          <a:solidFill>
            <a:schemeClr val="bg1"/>
          </a:solidFill>
          <a:ln w="38100">
            <a:solidFill>
              <a:schemeClr val="accent5">
                <a:lumMod val="75000"/>
              </a:schemeClr>
            </a:solidFill>
            <a:miter lim="800000"/>
            <a:headEnd/>
            <a:tailEnd/>
          </a:ln>
          <a:effectLst/>
        </p:spPr>
        <p:txBody>
          <a:bodyPr wrap="square" anchor="ctr">
            <a:spAutoFit/>
          </a:bodyPr>
          <a:lstStyle/>
          <a:p>
            <a:pPr marL="285750" indent="-285750" algn="just" defTabSz="914400">
              <a:buFont typeface="Arial" panose="020B0604020202020204" pitchFamily="34" charset="0"/>
              <a:buChar char="•"/>
              <a:defRPr/>
            </a:pPr>
            <a:r>
              <a:rPr lang="es-CO" sz="2400" b="1" dirty="0" smtClean="0">
                <a:solidFill>
                  <a:prstClr val="black"/>
                </a:solidFill>
                <a:cs typeface="Arial" pitchFamily="34" charset="0"/>
              </a:rPr>
              <a:t>2.1	OBJETIVO </a:t>
            </a:r>
            <a:r>
              <a:rPr lang="es-CO" sz="2400" b="1" dirty="0">
                <a:solidFill>
                  <a:prstClr val="black"/>
                </a:solidFill>
                <a:cs typeface="Arial" pitchFamily="34" charset="0"/>
              </a:rPr>
              <a:t>GENERALES</a:t>
            </a:r>
          </a:p>
          <a:p>
            <a:pPr marL="285750" indent="-285750" algn="just" defTabSz="914400">
              <a:buFont typeface="Arial" panose="020B0604020202020204" pitchFamily="34" charset="0"/>
              <a:buChar char="•"/>
              <a:defRPr/>
            </a:pPr>
            <a:endParaRPr lang="es-CO" sz="2000" dirty="0">
              <a:solidFill>
                <a:prstClr val="black"/>
              </a:solidFill>
              <a:cs typeface="Arial" pitchFamily="34" charset="0"/>
            </a:endParaRPr>
          </a:p>
          <a:p>
            <a:pPr marL="285750" indent="-285750" algn="just" defTabSz="914400">
              <a:buFont typeface="Arial" panose="020B0604020202020204" pitchFamily="34" charset="0"/>
              <a:buChar char="•"/>
              <a:defRPr/>
            </a:pPr>
            <a:r>
              <a:rPr lang="es-CO" sz="2400" dirty="0">
                <a:solidFill>
                  <a:prstClr val="black"/>
                </a:solidFill>
                <a:cs typeface="Arial" pitchFamily="34" charset="0"/>
              </a:rPr>
              <a:t>Actualizar los lineamientos técnicos para la intervención de brotes de eventos de interés en salud pública de acuerdo con las competencias establecidas en la normatividad vigente del sistema de vigilancia en salud pública (</a:t>
            </a:r>
            <a:r>
              <a:rPr lang="es-CO" sz="2400" dirty="0" err="1">
                <a:solidFill>
                  <a:prstClr val="black"/>
                </a:solidFill>
                <a:cs typeface="Arial" pitchFamily="34" charset="0"/>
              </a:rPr>
              <a:t>Sivigila</a:t>
            </a:r>
            <a:r>
              <a:rPr lang="es-CO" sz="2400" dirty="0">
                <a:solidFill>
                  <a:prstClr val="black"/>
                </a:solidFill>
                <a:cs typeface="Arial" pitchFamily="34" charset="0"/>
              </a:rPr>
              <a:t>) y el Modelo de atención en salud para la población privada de la libertad (Resolución 5159 de 2015) que permita orientar los procesos de alerta y respuesta en salud pública.</a:t>
            </a:r>
          </a:p>
          <a:p>
            <a:pPr algn="just" defTabSz="914400">
              <a:defRPr/>
            </a:pPr>
            <a:endParaRPr lang="es-CO" sz="2400" dirty="0">
              <a:solidFill>
                <a:prstClr val="black"/>
              </a:solidFill>
              <a:cs typeface="Arial" pitchFamily="34" charset="0"/>
            </a:endParaRPr>
          </a:p>
        </p:txBody>
      </p:sp>
    </p:spTree>
    <p:extLst>
      <p:ext uri="{BB962C8B-B14F-4D97-AF65-F5344CB8AC3E}">
        <p14:creationId xmlns:p14="http://schemas.microsoft.com/office/powerpoint/2010/main" val="21629818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graphicFrame>
        <p:nvGraphicFramePr>
          <p:cNvPr id="2" name="1 Tabla"/>
          <p:cNvGraphicFramePr>
            <a:graphicFrameLocks noGrp="1"/>
          </p:cNvGraphicFramePr>
          <p:nvPr>
            <p:extLst>
              <p:ext uri="{D42A27DB-BD31-4B8C-83A1-F6EECF244321}">
                <p14:modId xmlns:p14="http://schemas.microsoft.com/office/powerpoint/2010/main" val="3740101058"/>
              </p:ext>
            </p:extLst>
          </p:nvPr>
        </p:nvGraphicFramePr>
        <p:xfrm>
          <a:off x="1115616" y="1484780"/>
          <a:ext cx="6912768" cy="4032451"/>
        </p:xfrm>
        <a:graphic>
          <a:graphicData uri="http://schemas.openxmlformats.org/drawingml/2006/table">
            <a:tbl>
              <a:tblPr firstRow="1" firstCol="1" bandRow="1"/>
              <a:tblGrid>
                <a:gridCol w="2293412"/>
                <a:gridCol w="4619356"/>
              </a:tblGrid>
              <a:tr h="487332">
                <a:tc>
                  <a:txBody>
                    <a:bodyPr/>
                    <a:lstStyle/>
                    <a:p>
                      <a:pPr algn="ctr">
                        <a:lnSpc>
                          <a:spcPct val="115000"/>
                        </a:lnSpc>
                        <a:spcAft>
                          <a:spcPts val="0"/>
                        </a:spcAft>
                      </a:pPr>
                      <a:r>
                        <a:rPr lang="es-CO" sz="1200" b="1" dirty="0">
                          <a:solidFill>
                            <a:srgbClr val="000000"/>
                          </a:solidFill>
                          <a:effectLst/>
                          <a:latin typeface="Arial"/>
                          <a:ea typeface="Times New Roman"/>
                        </a:rPr>
                        <a:t>EVENTOS PRIORIZADOS</a:t>
                      </a:r>
                      <a:endParaRPr lang="es-CO" sz="1200" dirty="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15000"/>
                        </a:lnSpc>
                        <a:spcAft>
                          <a:spcPts val="0"/>
                        </a:spcAft>
                      </a:pPr>
                      <a:r>
                        <a:rPr lang="es-CO" sz="1200" b="1">
                          <a:solidFill>
                            <a:srgbClr val="000000"/>
                          </a:solidFill>
                          <a:effectLst/>
                          <a:latin typeface="Arial"/>
                          <a:ea typeface="Times New Roman"/>
                        </a:rPr>
                        <a:t>CONSULTAS</a:t>
                      </a:r>
                      <a:endParaRPr lang="es-CO" sz="1200">
                        <a:effectLst/>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322284">
                <a:tc>
                  <a:txBody>
                    <a:bodyPr/>
                    <a:lstStyle/>
                    <a:p>
                      <a:pPr>
                        <a:lnSpc>
                          <a:spcPct val="115000"/>
                        </a:lnSpc>
                        <a:spcAft>
                          <a:spcPts val="0"/>
                        </a:spcAft>
                      </a:pPr>
                      <a:r>
                        <a:rPr lang="es-CO" sz="1200" b="1" dirty="0">
                          <a:solidFill>
                            <a:srgbClr val="000000"/>
                          </a:solidFill>
                          <a:effectLst/>
                          <a:latin typeface="Arial"/>
                          <a:ea typeface="Times New Roman"/>
                        </a:rPr>
                        <a:t>TUBERCULOSIS</a:t>
                      </a:r>
                      <a:endParaRPr lang="es-CO" sz="1200" dirty="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rowSpan="12">
                  <a:txBody>
                    <a:bodyPr/>
                    <a:lstStyle/>
                    <a:p>
                      <a:pPr>
                        <a:lnSpc>
                          <a:spcPct val="115000"/>
                        </a:lnSpc>
                        <a:spcAft>
                          <a:spcPts val="1200"/>
                        </a:spcAft>
                      </a:pPr>
                      <a:r>
                        <a:rPr lang="es-CO" sz="1200" b="1" dirty="0">
                          <a:solidFill>
                            <a:srgbClr val="000000"/>
                          </a:solidFill>
                          <a:effectLst/>
                          <a:latin typeface="Arial"/>
                          <a:ea typeface="Times New Roman"/>
                        </a:rPr>
                        <a:t>Documento MSPS:</a:t>
                      </a:r>
                      <a:r>
                        <a:rPr lang="es-CO" sz="1200" dirty="0">
                          <a:solidFill>
                            <a:srgbClr val="000000"/>
                          </a:solidFill>
                          <a:effectLst/>
                          <a:latin typeface="Arial"/>
                          <a:ea typeface="Times New Roman"/>
                        </a:rPr>
                        <a:t> </a:t>
                      </a:r>
                      <a:r>
                        <a:rPr lang="es-CO" sz="1200" i="1" dirty="0">
                          <a:solidFill>
                            <a:srgbClr val="000000"/>
                          </a:solidFill>
                          <a:effectLst/>
                          <a:latin typeface="Arial"/>
                          <a:ea typeface="Times New Roman"/>
                        </a:rPr>
                        <a:t>Lineamientos generales para la Vigilancia y Control de Eventos de Interés en Salud pública en Establecimientos Penitenciarios y Carcelarios (Circular 051 del 10 de Octubre de 2012)</a:t>
                      </a:r>
                      <a:br>
                        <a:rPr lang="es-CO" sz="1200" i="1" dirty="0">
                          <a:solidFill>
                            <a:srgbClr val="000000"/>
                          </a:solidFill>
                          <a:effectLst/>
                          <a:latin typeface="Arial"/>
                          <a:ea typeface="Times New Roman"/>
                        </a:rPr>
                      </a:br>
                      <a:r>
                        <a:rPr lang="es-CO" sz="1200" dirty="0">
                          <a:solidFill>
                            <a:srgbClr val="000000"/>
                          </a:solidFill>
                          <a:effectLst/>
                          <a:latin typeface="Arial"/>
                          <a:ea typeface="Times New Roman"/>
                        </a:rPr>
                        <a:t/>
                      </a:r>
                      <a:br>
                        <a:rPr lang="es-CO" sz="1200" dirty="0">
                          <a:solidFill>
                            <a:srgbClr val="000000"/>
                          </a:solidFill>
                          <a:effectLst/>
                          <a:latin typeface="Arial"/>
                          <a:ea typeface="Times New Roman"/>
                        </a:rPr>
                      </a:br>
                      <a:r>
                        <a:rPr lang="es-CO" sz="1200" b="1" dirty="0">
                          <a:solidFill>
                            <a:srgbClr val="000000"/>
                          </a:solidFill>
                          <a:effectLst/>
                          <a:latin typeface="Arial"/>
                          <a:ea typeface="Times New Roman"/>
                        </a:rPr>
                        <a:t>Documento INPEC:</a:t>
                      </a:r>
                      <a:r>
                        <a:rPr lang="es-CO" sz="1200" dirty="0">
                          <a:solidFill>
                            <a:srgbClr val="000000"/>
                          </a:solidFill>
                          <a:effectLst/>
                          <a:latin typeface="Arial"/>
                          <a:ea typeface="Times New Roman"/>
                        </a:rPr>
                        <a:t> M4-S2-MA-02_ </a:t>
                      </a:r>
                      <a:r>
                        <a:rPr lang="es-CO" sz="1200" i="1" dirty="0">
                          <a:solidFill>
                            <a:srgbClr val="000000"/>
                          </a:solidFill>
                          <a:effectLst/>
                          <a:latin typeface="Arial"/>
                          <a:ea typeface="Times New Roman"/>
                        </a:rPr>
                        <a:t>Manual_Tecnico_Administrativo_Salud_Publica_MTA-SP_V01</a:t>
                      </a:r>
                      <a:r>
                        <a:rPr lang="es-CO" sz="1200" dirty="0">
                          <a:solidFill>
                            <a:srgbClr val="000000"/>
                          </a:solidFill>
                          <a:effectLst/>
                          <a:latin typeface="Arial"/>
                          <a:ea typeface="Times New Roman"/>
                        </a:rPr>
                        <a:t/>
                      </a:r>
                      <a:br>
                        <a:rPr lang="es-CO" sz="1200" dirty="0">
                          <a:solidFill>
                            <a:srgbClr val="000000"/>
                          </a:solidFill>
                          <a:effectLst/>
                          <a:latin typeface="Arial"/>
                          <a:ea typeface="Times New Roman"/>
                        </a:rPr>
                      </a:br>
                      <a:r>
                        <a:rPr lang="es-CO" sz="1200" dirty="0">
                          <a:solidFill>
                            <a:srgbClr val="000000"/>
                          </a:solidFill>
                          <a:effectLst/>
                          <a:latin typeface="Arial"/>
                          <a:ea typeface="Times New Roman"/>
                        </a:rPr>
                        <a:t/>
                      </a:r>
                      <a:br>
                        <a:rPr lang="es-CO" sz="1200" dirty="0">
                          <a:solidFill>
                            <a:srgbClr val="000000"/>
                          </a:solidFill>
                          <a:effectLst/>
                          <a:latin typeface="Arial"/>
                          <a:ea typeface="Times New Roman"/>
                        </a:rPr>
                      </a:br>
                      <a:r>
                        <a:rPr lang="es-CO" sz="1200" b="1" dirty="0">
                          <a:solidFill>
                            <a:srgbClr val="000000"/>
                          </a:solidFill>
                          <a:effectLst/>
                          <a:latin typeface="Arial"/>
                          <a:ea typeface="Times New Roman"/>
                        </a:rPr>
                        <a:t>Lineamientos y protocolos INS</a:t>
                      </a:r>
                      <a:r>
                        <a:rPr lang="es-CO" sz="1200" dirty="0">
                          <a:solidFill>
                            <a:srgbClr val="000000"/>
                          </a:solidFill>
                          <a:effectLst/>
                          <a:latin typeface="Arial"/>
                          <a:ea typeface="Times New Roman"/>
                        </a:rPr>
                        <a:t>: </a:t>
                      </a:r>
                      <a:r>
                        <a:rPr lang="es-CO" sz="1200" i="1" dirty="0">
                          <a:solidFill>
                            <a:srgbClr val="000000"/>
                          </a:solidFill>
                          <a:effectLst/>
                          <a:latin typeface="Arial"/>
                          <a:ea typeface="Times New Roman"/>
                        </a:rPr>
                        <a:t>www.INS.gov.co</a:t>
                      </a:r>
                      <a:endParaRPr lang="es-CO" sz="1200" dirty="0">
                        <a:effectLst/>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2985">
                <a:tc>
                  <a:txBody>
                    <a:bodyPr/>
                    <a:lstStyle/>
                    <a:p>
                      <a:pPr>
                        <a:lnSpc>
                          <a:spcPct val="115000"/>
                        </a:lnSpc>
                        <a:spcAft>
                          <a:spcPts val="0"/>
                        </a:spcAft>
                      </a:pPr>
                      <a:r>
                        <a:rPr lang="es-CO" sz="1200" b="1" dirty="0">
                          <a:solidFill>
                            <a:srgbClr val="000000"/>
                          </a:solidFill>
                          <a:effectLst/>
                          <a:latin typeface="Arial"/>
                          <a:ea typeface="Times New Roman"/>
                        </a:rPr>
                        <a:t>DENGUE</a:t>
                      </a:r>
                      <a:endParaRPr lang="es-CO" sz="1200" dirty="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vMerge="1">
                  <a:txBody>
                    <a:bodyPr/>
                    <a:lstStyle/>
                    <a:p>
                      <a:endParaRPr lang="es-CO"/>
                    </a:p>
                  </a:txBody>
                  <a:tcPr/>
                </a:tc>
              </a:tr>
              <a:tr h="292985">
                <a:tc>
                  <a:txBody>
                    <a:bodyPr/>
                    <a:lstStyle/>
                    <a:p>
                      <a:pPr>
                        <a:lnSpc>
                          <a:spcPct val="115000"/>
                        </a:lnSpc>
                        <a:spcAft>
                          <a:spcPts val="0"/>
                        </a:spcAft>
                      </a:pPr>
                      <a:r>
                        <a:rPr lang="es-CO" sz="1200" b="1" dirty="0">
                          <a:solidFill>
                            <a:srgbClr val="000000"/>
                          </a:solidFill>
                          <a:effectLst/>
                          <a:latin typeface="Arial"/>
                          <a:ea typeface="Times New Roman"/>
                        </a:rPr>
                        <a:t>MALARIA </a:t>
                      </a:r>
                      <a:endParaRPr lang="es-CO" sz="1200" dirty="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vMerge="1">
                  <a:txBody>
                    <a:bodyPr/>
                    <a:lstStyle/>
                    <a:p>
                      <a:endParaRPr lang="es-CO"/>
                    </a:p>
                  </a:txBody>
                  <a:tcPr/>
                </a:tc>
              </a:tr>
              <a:tr h="292985">
                <a:tc>
                  <a:txBody>
                    <a:bodyPr/>
                    <a:lstStyle/>
                    <a:p>
                      <a:pPr>
                        <a:lnSpc>
                          <a:spcPct val="115000"/>
                        </a:lnSpc>
                        <a:spcAft>
                          <a:spcPts val="0"/>
                        </a:spcAft>
                      </a:pPr>
                      <a:r>
                        <a:rPr lang="es-CO" sz="1200" b="1" dirty="0">
                          <a:solidFill>
                            <a:srgbClr val="000000"/>
                          </a:solidFill>
                          <a:effectLst/>
                          <a:latin typeface="Arial"/>
                          <a:ea typeface="Times New Roman"/>
                        </a:rPr>
                        <a:t>LEIHSMANIA</a:t>
                      </a:r>
                      <a:endParaRPr lang="es-CO" sz="1200" dirty="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vMerge="1">
                  <a:txBody>
                    <a:bodyPr/>
                    <a:lstStyle/>
                    <a:p>
                      <a:endParaRPr lang="es-CO"/>
                    </a:p>
                  </a:txBody>
                  <a:tcPr/>
                </a:tc>
              </a:tr>
              <a:tr h="292985">
                <a:tc>
                  <a:txBody>
                    <a:bodyPr/>
                    <a:lstStyle/>
                    <a:p>
                      <a:pPr>
                        <a:lnSpc>
                          <a:spcPct val="115000"/>
                        </a:lnSpc>
                        <a:spcAft>
                          <a:spcPts val="0"/>
                        </a:spcAft>
                      </a:pPr>
                      <a:r>
                        <a:rPr lang="es-CO" sz="1200" b="1" dirty="0">
                          <a:solidFill>
                            <a:srgbClr val="000000"/>
                          </a:solidFill>
                          <a:effectLst/>
                          <a:latin typeface="Arial"/>
                          <a:ea typeface="Times New Roman"/>
                        </a:rPr>
                        <a:t>CHAGAS</a:t>
                      </a:r>
                      <a:endParaRPr lang="es-CO" sz="1200" dirty="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vMerge="1">
                  <a:txBody>
                    <a:bodyPr/>
                    <a:lstStyle/>
                    <a:p>
                      <a:endParaRPr lang="es-CO"/>
                    </a:p>
                  </a:txBody>
                  <a:tcPr/>
                </a:tc>
              </a:tr>
              <a:tr h="292985">
                <a:tc>
                  <a:txBody>
                    <a:bodyPr/>
                    <a:lstStyle/>
                    <a:p>
                      <a:pPr>
                        <a:lnSpc>
                          <a:spcPct val="115000"/>
                        </a:lnSpc>
                        <a:spcAft>
                          <a:spcPts val="0"/>
                        </a:spcAft>
                      </a:pPr>
                      <a:r>
                        <a:rPr lang="es-CO" sz="1200" b="1" i="1" dirty="0">
                          <a:solidFill>
                            <a:srgbClr val="000000"/>
                          </a:solidFill>
                          <a:effectLst/>
                          <a:latin typeface="Arial"/>
                          <a:ea typeface="Times New Roman"/>
                        </a:rPr>
                        <a:t>CHICUNGUÑA</a:t>
                      </a:r>
                      <a:endParaRPr lang="es-CO" sz="1200" dirty="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vMerge="1">
                  <a:txBody>
                    <a:bodyPr/>
                    <a:lstStyle/>
                    <a:p>
                      <a:endParaRPr lang="es-CO"/>
                    </a:p>
                  </a:txBody>
                  <a:tcPr/>
                </a:tc>
              </a:tr>
              <a:tr h="292985">
                <a:tc>
                  <a:txBody>
                    <a:bodyPr/>
                    <a:lstStyle/>
                    <a:p>
                      <a:pPr>
                        <a:lnSpc>
                          <a:spcPct val="115000"/>
                        </a:lnSpc>
                        <a:spcAft>
                          <a:spcPts val="0"/>
                        </a:spcAft>
                      </a:pPr>
                      <a:r>
                        <a:rPr lang="es-CO" sz="1200" b="1" dirty="0">
                          <a:solidFill>
                            <a:srgbClr val="000000"/>
                          </a:solidFill>
                          <a:effectLst/>
                          <a:latin typeface="Arial"/>
                          <a:ea typeface="Times New Roman"/>
                        </a:rPr>
                        <a:t>ZIKA</a:t>
                      </a:r>
                      <a:endParaRPr lang="es-CO" sz="1200" dirty="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vMerge="1">
                  <a:txBody>
                    <a:bodyPr/>
                    <a:lstStyle/>
                    <a:p>
                      <a:endParaRPr lang="es-CO"/>
                    </a:p>
                  </a:txBody>
                  <a:tcPr/>
                </a:tc>
              </a:tr>
              <a:tr h="292985">
                <a:tc>
                  <a:txBody>
                    <a:bodyPr/>
                    <a:lstStyle/>
                    <a:p>
                      <a:pPr>
                        <a:lnSpc>
                          <a:spcPct val="115000"/>
                        </a:lnSpc>
                        <a:spcAft>
                          <a:spcPts val="0"/>
                        </a:spcAft>
                      </a:pPr>
                      <a:r>
                        <a:rPr lang="es-CO" sz="1200" b="1" dirty="0">
                          <a:solidFill>
                            <a:srgbClr val="000000"/>
                          </a:solidFill>
                          <a:effectLst/>
                          <a:latin typeface="Arial"/>
                          <a:ea typeface="Times New Roman"/>
                        </a:rPr>
                        <a:t>ETA</a:t>
                      </a:r>
                      <a:endParaRPr lang="es-CO" sz="1200" dirty="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vMerge="1">
                  <a:txBody>
                    <a:bodyPr/>
                    <a:lstStyle/>
                    <a:p>
                      <a:endParaRPr lang="es-CO"/>
                    </a:p>
                  </a:txBody>
                  <a:tcPr/>
                </a:tc>
              </a:tr>
              <a:tr h="292985">
                <a:tc>
                  <a:txBody>
                    <a:bodyPr/>
                    <a:lstStyle/>
                    <a:p>
                      <a:pPr>
                        <a:lnSpc>
                          <a:spcPct val="115000"/>
                        </a:lnSpc>
                        <a:spcAft>
                          <a:spcPts val="0"/>
                        </a:spcAft>
                      </a:pPr>
                      <a:r>
                        <a:rPr lang="es-CO" sz="1200" b="1" dirty="0">
                          <a:solidFill>
                            <a:srgbClr val="000000"/>
                          </a:solidFill>
                          <a:effectLst/>
                          <a:latin typeface="Arial"/>
                          <a:ea typeface="Times New Roman"/>
                        </a:rPr>
                        <a:t>LEPTOSPIROSIS</a:t>
                      </a:r>
                      <a:endParaRPr lang="es-CO" sz="1200" dirty="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vMerge="1">
                  <a:txBody>
                    <a:bodyPr/>
                    <a:lstStyle/>
                    <a:p>
                      <a:endParaRPr lang="es-CO"/>
                    </a:p>
                  </a:txBody>
                  <a:tcPr/>
                </a:tc>
              </a:tr>
              <a:tr h="292985">
                <a:tc>
                  <a:txBody>
                    <a:bodyPr/>
                    <a:lstStyle/>
                    <a:p>
                      <a:pPr>
                        <a:lnSpc>
                          <a:spcPct val="115000"/>
                        </a:lnSpc>
                        <a:spcAft>
                          <a:spcPts val="0"/>
                        </a:spcAft>
                      </a:pPr>
                      <a:r>
                        <a:rPr lang="es-ES" sz="1200" b="1" dirty="0">
                          <a:solidFill>
                            <a:srgbClr val="000000"/>
                          </a:solidFill>
                          <a:effectLst/>
                          <a:latin typeface="Arial"/>
                          <a:ea typeface="Times New Roman"/>
                        </a:rPr>
                        <a:t>RIKETTSIAS</a:t>
                      </a:r>
                      <a:endParaRPr lang="es-CO" sz="1200" dirty="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vMerge="1">
                  <a:txBody>
                    <a:bodyPr/>
                    <a:lstStyle/>
                    <a:p>
                      <a:endParaRPr lang="es-CO"/>
                    </a:p>
                  </a:txBody>
                  <a:tcPr/>
                </a:tc>
              </a:tr>
              <a:tr h="292985">
                <a:tc>
                  <a:txBody>
                    <a:bodyPr/>
                    <a:lstStyle/>
                    <a:p>
                      <a:pPr>
                        <a:lnSpc>
                          <a:spcPct val="115000"/>
                        </a:lnSpc>
                        <a:spcAft>
                          <a:spcPts val="0"/>
                        </a:spcAft>
                      </a:pPr>
                      <a:r>
                        <a:rPr lang="es-CO" sz="1200" b="1" dirty="0">
                          <a:solidFill>
                            <a:srgbClr val="000000"/>
                          </a:solidFill>
                          <a:effectLst/>
                          <a:latin typeface="Arial"/>
                          <a:ea typeface="Times New Roman"/>
                        </a:rPr>
                        <a:t>VARICELA</a:t>
                      </a:r>
                      <a:endParaRPr lang="es-CO" sz="1200" dirty="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vMerge="1">
                  <a:txBody>
                    <a:bodyPr/>
                    <a:lstStyle/>
                    <a:p>
                      <a:endParaRPr lang="es-CO"/>
                    </a:p>
                  </a:txBody>
                  <a:tcPr/>
                </a:tc>
              </a:tr>
              <a:tr h="292985">
                <a:tc>
                  <a:txBody>
                    <a:bodyPr/>
                    <a:lstStyle/>
                    <a:p>
                      <a:pPr>
                        <a:lnSpc>
                          <a:spcPct val="115000"/>
                        </a:lnSpc>
                        <a:spcAft>
                          <a:spcPts val="0"/>
                        </a:spcAft>
                      </a:pPr>
                      <a:r>
                        <a:rPr lang="es-CO" sz="1200" b="1" dirty="0">
                          <a:solidFill>
                            <a:srgbClr val="000000"/>
                          </a:solidFill>
                          <a:effectLst/>
                          <a:latin typeface="Arial"/>
                          <a:ea typeface="Times New Roman"/>
                        </a:rPr>
                        <a:t>PAROTIDITIS</a:t>
                      </a:r>
                      <a:endParaRPr lang="es-CO" sz="1200" dirty="0">
                        <a:effectLst/>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vMerge="1">
                  <a:txBody>
                    <a:bodyPr/>
                    <a:lstStyle/>
                    <a:p>
                      <a:endParaRPr lang="es-CO"/>
                    </a:p>
                  </a:txBody>
                  <a:tcPr/>
                </a:tc>
              </a:tr>
            </a:tbl>
          </a:graphicData>
        </a:graphic>
      </p:graphicFrame>
    </p:spTree>
    <p:extLst>
      <p:ext uri="{BB962C8B-B14F-4D97-AF65-F5344CB8AC3E}">
        <p14:creationId xmlns:p14="http://schemas.microsoft.com/office/powerpoint/2010/main" val="192197350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2 Grupo"/>
          <p:cNvGrpSpPr/>
          <p:nvPr/>
        </p:nvGrpSpPr>
        <p:grpSpPr>
          <a:xfrm>
            <a:off x="5652120" y="6093350"/>
            <a:ext cx="3456384" cy="757383"/>
            <a:chOff x="5652120" y="6093296"/>
            <a:chExt cx="3456384" cy="757382"/>
          </a:xfrm>
        </p:grpSpPr>
        <p:pic>
          <p:nvPicPr>
            <p:cNvPr id="19" name="18 Imagen"/>
            <p:cNvPicPr>
              <a:picLocks noChangeAspect="1"/>
            </p:cNvPicPr>
            <p:nvPr/>
          </p:nvPicPr>
          <p:blipFill rotWithShape="1">
            <a:blip r:embed="rId3" cstate="print">
              <a:extLst>
                <a:ext uri="{28A0092B-C50C-407E-A947-70E740481C1C}">
                  <a14:useLocalDpi xmlns:a14="http://schemas.microsoft.com/office/drawing/2010/main" val="0"/>
                </a:ext>
              </a:extLst>
            </a:blip>
            <a:srcRect l="80014" t="81187" r="3385" b="5008"/>
            <a:stretch/>
          </p:blipFill>
          <p:spPr>
            <a:xfrm>
              <a:off x="7590492" y="6093296"/>
              <a:ext cx="1518012" cy="757382"/>
            </a:xfrm>
            <a:prstGeom prst="rect">
              <a:avLst/>
            </a:prstGeom>
          </p:spPr>
        </p:pic>
        <p:pic>
          <p:nvPicPr>
            <p:cNvPr id="2" name="1 Imagen"/>
            <p:cNvPicPr>
              <a:picLocks noChangeAspect="1"/>
            </p:cNvPicPr>
            <p:nvPr/>
          </p:nvPicPr>
          <p:blipFill rotWithShape="1">
            <a:blip r:embed="rId4" cstate="print">
              <a:extLst>
                <a:ext uri="{28A0092B-C50C-407E-A947-70E740481C1C}">
                  <a14:useLocalDpi xmlns:a14="http://schemas.microsoft.com/office/drawing/2010/main" val="0"/>
                </a:ext>
              </a:extLst>
            </a:blip>
            <a:srcRect l="7722" t="34483" r="7437" b="38161"/>
            <a:stretch/>
          </p:blipFill>
          <p:spPr>
            <a:xfrm>
              <a:off x="5652120" y="6230505"/>
              <a:ext cx="1938372" cy="482964"/>
            </a:xfrm>
            <a:prstGeom prst="rect">
              <a:avLst/>
            </a:prstGeom>
          </p:spPr>
        </p:pic>
      </p:grpSp>
      <p:sp>
        <p:nvSpPr>
          <p:cNvPr id="7" name="6 Rectángulo"/>
          <p:cNvSpPr/>
          <p:nvPr/>
        </p:nvSpPr>
        <p:spPr>
          <a:xfrm>
            <a:off x="25" y="2511993"/>
            <a:ext cx="9191054" cy="1369255"/>
          </a:xfrm>
          <a:prstGeom prst="rect">
            <a:avLst/>
          </a:prstGeom>
          <a:solidFill>
            <a:srgbClr val="00B4DE"/>
          </a:solidFill>
          <a:ln>
            <a:noFill/>
          </a:ln>
        </p:spPr>
        <p:style>
          <a:lnRef idx="2">
            <a:schemeClr val="accent1">
              <a:shade val="50000"/>
            </a:schemeClr>
          </a:lnRef>
          <a:fillRef idx="1">
            <a:schemeClr val="accent1"/>
          </a:fillRef>
          <a:effectRef idx="0">
            <a:schemeClr val="accent1"/>
          </a:effectRef>
          <a:fontRef idx="minor">
            <a:schemeClr val="lt1"/>
          </a:fontRef>
        </p:style>
        <p:txBody>
          <a:bodyPr lIns="91297" tIns="45650" rIns="91297" bIns="45650" rtlCol="0" anchor="ctr"/>
          <a:lstStyle/>
          <a:p>
            <a:pPr algn="ctr">
              <a:lnSpc>
                <a:spcPct val="150000"/>
              </a:lnSpc>
              <a:spcBef>
                <a:spcPct val="0"/>
              </a:spcBef>
              <a:defRPr/>
            </a:pPr>
            <a:r>
              <a:rPr lang="es-CO" altLang="es-CO" sz="3200" b="1" kern="0" dirty="0">
                <a:solidFill>
                  <a:prstClr val="white"/>
                </a:solidFill>
                <a:latin typeface="Arial" charset="0"/>
                <a:ea typeface="Arial" charset="0"/>
                <a:cs typeface="Arial" charset="0"/>
              </a:rPr>
              <a:t> </a:t>
            </a:r>
            <a:r>
              <a:rPr lang="es-CO" altLang="es-CO" sz="3600" b="1" kern="0" dirty="0">
                <a:solidFill>
                  <a:prstClr val="white"/>
                </a:solidFill>
                <a:latin typeface="Arial" charset="0"/>
                <a:ea typeface="Arial" charset="0"/>
                <a:cs typeface="Arial" charset="0"/>
              </a:rPr>
              <a:t>Gracias</a:t>
            </a:r>
            <a:endParaRPr lang="es-CO" altLang="es-CO" sz="3200" b="1" kern="0" dirty="0">
              <a:solidFill>
                <a:prstClr val="white"/>
              </a:solidFill>
              <a:latin typeface="Arial" charset="0"/>
              <a:ea typeface="Arial" charset="0"/>
              <a:cs typeface="Arial" charset="0"/>
            </a:endParaRPr>
          </a:p>
        </p:txBody>
      </p:sp>
    </p:spTree>
    <p:extLst>
      <p:ext uri="{BB962C8B-B14F-4D97-AF65-F5344CB8AC3E}">
        <p14:creationId xmlns:p14="http://schemas.microsoft.com/office/powerpoint/2010/main" val="8124512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1886" y="1580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06323" y="-45948"/>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3" name="2 Rectángulo"/>
          <p:cNvSpPr/>
          <p:nvPr/>
        </p:nvSpPr>
        <p:spPr>
          <a:xfrm>
            <a:off x="182758" y="1196752"/>
            <a:ext cx="8787164" cy="5324535"/>
          </a:xfrm>
          <a:prstGeom prst="rect">
            <a:avLst/>
          </a:prstGeom>
          <a:ln w="25400">
            <a:solidFill>
              <a:schemeClr val="accent1"/>
            </a:solidFill>
          </a:ln>
        </p:spPr>
        <p:txBody>
          <a:bodyPr wrap="square">
            <a:spAutoFit/>
          </a:bodyPr>
          <a:lstStyle/>
          <a:p>
            <a:pPr marL="457200" lvl="1" algn="just">
              <a:spcAft>
                <a:spcPts val="0"/>
              </a:spcAft>
            </a:pPr>
            <a:r>
              <a:rPr lang="es-ES" sz="2000" b="1" dirty="0" smtClean="0">
                <a:ea typeface="Times New Roman"/>
              </a:rPr>
              <a:t>2.2. OBJETIVOS </a:t>
            </a:r>
            <a:r>
              <a:rPr lang="es-ES" sz="2000" b="1" dirty="0">
                <a:ea typeface="Times New Roman"/>
              </a:rPr>
              <a:t>ESPECÍFICOS</a:t>
            </a:r>
            <a:endParaRPr lang="es-CO" sz="2000" b="1" dirty="0">
              <a:ea typeface="Times New Roman"/>
            </a:endParaRPr>
          </a:p>
          <a:p>
            <a:pPr marL="714375" algn="just">
              <a:spcAft>
                <a:spcPts val="0"/>
              </a:spcAft>
            </a:pPr>
            <a:r>
              <a:rPr lang="es-ES" sz="2000" dirty="0">
                <a:ea typeface="Times New Roman"/>
              </a:rPr>
              <a:t> </a:t>
            </a:r>
            <a:endParaRPr lang="es-CO" sz="2000" dirty="0">
              <a:ea typeface="Times New Roman"/>
            </a:endParaRPr>
          </a:p>
          <a:p>
            <a:pPr marL="342900" lvl="0" indent="-342900" algn="just">
              <a:spcAft>
                <a:spcPts val="0"/>
              </a:spcAft>
              <a:buFont typeface="Symbol"/>
              <a:buChar char=""/>
            </a:pPr>
            <a:r>
              <a:rPr lang="es-ES" sz="2000" dirty="0">
                <a:ea typeface="Times New Roman"/>
              </a:rPr>
              <a:t>Priorizar eventos de salud pública que requieren el desarrollo de una guía de manejo o protocolos de vigilancia, debido al impacto en salud publica en este tipo de población.</a:t>
            </a:r>
            <a:endParaRPr lang="es-CO" sz="2000" dirty="0">
              <a:ea typeface="Times New Roman"/>
            </a:endParaRPr>
          </a:p>
          <a:p>
            <a:pPr marL="457200" algn="just">
              <a:spcAft>
                <a:spcPts val="0"/>
              </a:spcAft>
            </a:pPr>
            <a:r>
              <a:rPr lang="es-ES" sz="2000" dirty="0">
                <a:ea typeface="Times New Roman"/>
              </a:rPr>
              <a:t> </a:t>
            </a:r>
            <a:endParaRPr lang="es-CO" sz="2000" dirty="0">
              <a:ea typeface="Times New Roman"/>
            </a:endParaRPr>
          </a:p>
          <a:p>
            <a:pPr marL="342900" lvl="0" indent="-342900" algn="just">
              <a:spcAft>
                <a:spcPts val="0"/>
              </a:spcAft>
              <a:buFont typeface="Symbol"/>
              <a:buChar char=""/>
            </a:pPr>
            <a:r>
              <a:rPr lang="es-ES" sz="2000" dirty="0">
                <a:ea typeface="Times New Roman"/>
              </a:rPr>
              <a:t>Establecer los lineamientos generales para la intervención de brotes ocurridos en población privada de la libertad de acuerdo con la normatividad vigente.</a:t>
            </a:r>
            <a:endParaRPr lang="es-CO" sz="2000" dirty="0">
              <a:ea typeface="Times New Roman"/>
            </a:endParaRPr>
          </a:p>
          <a:p>
            <a:pPr marL="228600" algn="just">
              <a:spcAft>
                <a:spcPts val="0"/>
              </a:spcAft>
            </a:pPr>
            <a:r>
              <a:rPr lang="es-ES" sz="2000" dirty="0">
                <a:ea typeface="Times New Roman"/>
              </a:rPr>
              <a:t> </a:t>
            </a:r>
            <a:endParaRPr lang="es-CO" sz="2000" dirty="0">
              <a:ea typeface="Times New Roman"/>
            </a:endParaRPr>
          </a:p>
          <a:p>
            <a:pPr marL="342900" lvl="0" indent="-342900" algn="just">
              <a:spcAft>
                <a:spcPts val="0"/>
              </a:spcAft>
              <a:buFont typeface="Symbol"/>
              <a:buChar char=""/>
            </a:pPr>
            <a:r>
              <a:rPr lang="es-ES" sz="2000" dirty="0">
                <a:ea typeface="Times New Roman"/>
              </a:rPr>
              <a:t>Brindar pautas puntuales de intervención de brotes en población privada de la libertad respecto de eventos de interés en salud pública priorizados teniendo en cuenta su impacto en este grupo poblacional.</a:t>
            </a:r>
            <a:endParaRPr lang="es-CO" sz="2000" dirty="0">
              <a:ea typeface="Times New Roman"/>
            </a:endParaRPr>
          </a:p>
          <a:p>
            <a:pPr marL="228600" algn="just">
              <a:spcAft>
                <a:spcPts val="0"/>
              </a:spcAft>
            </a:pPr>
            <a:r>
              <a:rPr lang="es-ES" sz="2000" dirty="0">
                <a:ea typeface="Times New Roman"/>
              </a:rPr>
              <a:t> </a:t>
            </a:r>
            <a:endParaRPr lang="es-CO" sz="2000" dirty="0">
              <a:ea typeface="Times New Roman"/>
            </a:endParaRPr>
          </a:p>
          <a:p>
            <a:pPr marL="342900" lvl="0" indent="-342900" algn="just">
              <a:spcAft>
                <a:spcPts val="0"/>
              </a:spcAft>
              <a:buFont typeface="Symbol"/>
              <a:buChar char=""/>
            </a:pPr>
            <a:r>
              <a:rPr lang="es-ES" sz="2000" dirty="0">
                <a:ea typeface="Times New Roman"/>
              </a:rPr>
              <a:t>Precisar las competencias y responsabilidades de los actores según nivel de acuerdo con la normatividad vigente frente al desarrollo de acciones de vigilancia y control de eventos de interés en salud pública en población privada de la libertad.</a:t>
            </a:r>
            <a:endParaRPr lang="es-CO" sz="2000" dirty="0">
              <a:effectLst/>
              <a:ea typeface="Times New Roman"/>
            </a:endParaRPr>
          </a:p>
        </p:txBody>
      </p:sp>
    </p:spTree>
    <p:extLst>
      <p:ext uri="{BB962C8B-B14F-4D97-AF65-F5344CB8AC3E}">
        <p14:creationId xmlns:p14="http://schemas.microsoft.com/office/powerpoint/2010/main" val="2977370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3 Grupo"/>
          <p:cNvGrpSpPr/>
          <p:nvPr/>
        </p:nvGrpSpPr>
        <p:grpSpPr>
          <a:xfrm>
            <a:off x="506778" y="1199798"/>
            <a:ext cx="8158114" cy="4249331"/>
            <a:chOff x="237155" y="1444532"/>
            <a:chExt cx="8565062" cy="4047169"/>
          </a:xfrm>
        </p:grpSpPr>
        <p:sp>
          <p:nvSpPr>
            <p:cNvPr id="7" name="Rectangle 4"/>
            <p:cNvSpPr txBox="1">
              <a:spLocks noChangeArrowheads="1"/>
            </p:cNvSpPr>
            <p:nvPr/>
          </p:nvSpPr>
          <p:spPr bwMode="auto">
            <a:xfrm>
              <a:off x="4829855" y="2328399"/>
              <a:ext cx="3949582" cy="703522"/>
            </a:xfrm>
            <a:prstGeom prst="rect">
              <a:avLst/>
            </a:prstGeom>
            <a:solidFill>
              <a:schemeClr val="bg1"/>
            </a:solidFill>
            <a:ln w="28575">
              <a:solidFill>
                <a:srgbClr val="00B0F0"/>
              </a:solidFill>
              <a:miter lim="800000"/>
              <a:headEnd/>
              <a:tailEnd/>
            </a:ln>
            <a:effectLst>
              <a:outerShdw blurRad="63500" dist="20000" dir="5400000" rotWithShape="0">
                <a:srgbClr val="000000">
                  <a:alpha val="37999"/>
                </a:srgbClr>
              </a:outerShdw>
            </a:effectLst>
          </p:spPr>
          <p:txBody>
            <a:bodyPr wrap="square" anchor="ctr">
              <a:spAutoFit/>
            </a:bodyPr>
            <a:lstStyle/>
            <a:p>
              <a:pPr marL="342900" indent="-342900" algn="ctr" defTabSz="914400">
                <a:defRPr/>
              </a:pPr>
              <a:r>
                <a:rPr lang="es-ES" sz="1400" dirty="0">
                  <a:solidFill>
                    <a:prstClr val="black"/>
                  </a:solidFill>
                  <a:cs typeface="Arial" pitchFamily="34" charset="0"/>
                </a:rPr>
                <a:t>Resolución 5592 de </a:t>
              </a:r>
              <a:r>
                <a:rPr lang="es-ES" sz="1400" dirty="0" smtClean="0">
                  <a:solidFill>
                    <a:prstClr val="black"/>
                  </a:solidFill>
                  <a:cs typeface="Arial" pitchFamily="34" charset="0"/>
                </a:rPr>
                <a:t>2015 - </a:t>
              </a:r>
              <a:r>
                <a:rPr lang="es-CO" sz="1400" dirty="0" smtClean="0">
                  <a:solidFill>
                    <a:prstClr val="black"/>
                  </a:solidFill>
                  <a:cs typeface="Arial" pitchFamily="34" charset="0"/>
                </a:rPr>
                <a:t>Plan </a:t>
              </a:r>
              <a:r>
                <a:rPr lang="es-CO" sz="1400" dirty="0">
                  <a:solidFill>
                    <a:prstClr val="black"/>
                  </a:solidFill>
                  <a:cs typeface="Arial" pitchFamily="34" charset="0"/>
                </a:rPr>
                <a:t>de Beneficios en Salud con cargo a la Unidad de Pago por Capitación-UPC</a:t>
              </a:r>
              <a:r>
                <a:rPr lang="es-ES" sz="1400" dirty="0" smtClean="0">
                  <a:solidFill>
                    <a:prstClr val="black"/>
                  </a:solidFill>
                  <a:cs typeface="Arial" pitchFamily="34" charset="0"/>
                </a:rPr>
                <a:t>  </a:t>
              </a:r>
              <a:endParaRPr lang="es-ES" sz="1400" dirty="0">
                <a:solidFill>
                  <a:prstClr val="black"/>
                </a:solidFill>
                <a:cs typeface="Arial" pitchFamily="34" charset="0"/>
              </a:endParaRPr>
            </a:p>
          </p:txBody>
        </p:sp>
        <p:sp>
          <p:nvSpPr>
            <p:cNvPr id="8" name="Rectangle 4"/>
            <p:cNvSpPr txBox="1">
              <a:spLocks noChangeArrowheads="1"/>
            </p:cNvSpPr>
            <p:nvPr/>
          </p:nvSpPr>
          <p:spPr bwMode="auto">
            <a:xfrm>
              <a:off x="4770544" y="1676560"/>
              <a:ext cx="3959108" cy="498328"/>
            </a:xfrm>
            <a:prstGeom prst="rect">
              <a:avLst/>
            </a:prstGeom>
            <a:solidFill>
              <a:schemeClr val="bg1"/>
            </a:solidFill>
            <a:ln w="38100">
              <a:solidFill>
                <a:schemeClr val="tx1"/>
              </a:solidFill>
              <a:miter lim="800000"/>
              <a:headEnd/>
              <a:tailEnd/>
            </a:ln>
            <a:effectLst>
              <a:outerShdw blurRad="63500" dist="20000" dir="5400000" rotWithShape="0">
                <a:srgbClr val="000000">
                  <a:alpha val="37999"/>
                </a:srgbClr>
              </a:outerShdw>
            </a:effectLst>
          </p:spPr>
          <p:txBody>
            <a:bodyPr wrap="square" anchor="ctr">
              <a:spAutoFit/>
            </a:bodyPr>
            <a:lstStyle/>
            <a:p>
              <a:pPr algn="ctr" defTabSz="914400">
                <a:defRPr/>
              </a:pPr>
              <a:r>
                <a:rPr lang="es-ES" sz="1400" dirty="0">
                  <a:solidFill>
                    <a:prstClr val="black"/>
                  </a:solidFill>
                  <a:cs typeface="Arial" charset="0"/>
                </a:rPr>
                <a:t>Resolución 518 de </a:t>
              </a:r>
              <a:r>
                <a:rPr lang="es-ES" sz="1400" dirty="0" smtClean="0">
                  <a:solidFill>
                    <a:prstClr val="black"/>
                  </a:solidFill>
                  <a:cs typeface="Arial" charset="0"/>
                </a:rPr>
                <a:t>2015 - </a:t>
              </a:r>
              <a:r>
                <a:rPr lang="es-CO" sz="1400" dirty="0" smtClean="0">
                  <a:solidFill>
                    <a:prstClr val="black"/>
                  </a:solidFill>
                  <a:cs typeface="Arial" charset="0"/>
                </a:rPr>
                <a:t>Gestión </a:t>
              </a:r>
              <a:r>
                <a:rPr lang="es-CO" sz="1400" dirty="0">
                  <a:solidFill>
                    <a:prstClr val="black"/>
                  </a:solidFill>
                  <a:cs typeface="Arial" charset="0"/>
                </a:rPr>
                <a:t>de la Salud Pública </a:t>
              </a:r>
              <a:r>
                <a:rPr lang="es-ES" sz="1400" dirty="0" smtClean="0">
                  <a:solidFill>
                    <a:prstClr val="black"/>
                  </a:solidFill>
                  <a:cs typeface="Arial" charset="0"/>
                </a:rPr>
                <a:t>   </a:t>
              </a:r>
              <a:endParaRPr lang="es-ES" sz="1400" dirty="0">
                <a:solidFill>
                  <a:prstClr val="black"/>
                </a:solidFill>
                <a:cs typeface="Arial" charset="0"/>
              </a:endParaRPr>
            </a:p>
          </p:txBody>
        </p:sp>
        <p:sp>
          <p:nvSpPr>
            <p:cNvPr id="9" name="Rectangle 4"/>
            <p:cNvSpPr txBox="1">
              <a:spLocks noChangeArrowheads="1"/>
            </p:cNvSpPr>
            <p:nvPr/>
          </p:nvSpPr>
          <p:spPr bwMode="auto">
            <a:xfrm>
              <a:off x="4835180" y="3116355"/>
              <a:ext cx="3967037" cy="703522"/>
            </a:xfrm>
            <a:prstGeom prst="rect">
              <a:avLst/>
            </a:prstGeom>
            <a:solidFill>
              <a:schemeClr val="bg1"/>
            </a:solidFill>
            <a:ln w="38100">
              <a:solidFill>
                <a:srgbClr val="00B050"/>
              </a:solidFill>
              <a:miter lim="800000"/>
              <a:headEnd/>
              <a:tailEnd/>
            </a:ln>
            <a:effectLst>
              <a:outerShdw blurRad="63500" dist="20000" dir="5400000" rotWithShape="0">
                <a:srgbClr val="000000">
                  <a:alpha val="37999"/>
                </a:srgbClr>
              </a:outerShdw>
            </a:effectLst>
          </p:spPr>
          <p:txBody>
            <a:bodyPr wrap="square" anchor="ctr">
              <a:spAutoFit/>
            </a:bodyPr>
            <a:lstStyle/>
            <a:p>
              <a:pPr algn="ctr" defTabSz="914400">
                <a:defRPr/>
              </a:pPr>
              <a:r>
                <a:rPr lang="es-ES" sz="1400" dirty="0">
                  <a:solidFill>
                    <a:prstClr val="black"/>
                  </a:solidFill>
                  <a:cs typeface="Arial" pitchFamily="34" charset="0"/>
                </a:rPr>
                <a:t>Resolución 1229 de </a:t>
              </a:r>
              <a:r>
                <a:rPr lang="es-ES" sz="1400" dirty="0" smtClean="0">
                  <a:solidFill>
                    <a:prstClr val="black"/>
                  </a:solidFill>
                  <a:cs typeface="Arial" pitchFamily="34" charset="0"/>
                </a:rPr>
                <a:t>2013 - </a:t>
              </a:r>
              <a:r>
                <a:rPr lang="es-CO" sz="1400" dirty="0" smtClean="0">
                  <a:solidFill>
                    <a:prstClr val="black"/>
                  </a:solidFill>
                  <a:cs typeface="Arial" pitchFamily="34" charset="0"/>
                </a:rPr>
                <a:t>modelo </a:t>
              </a:r>
              <a:r>
                <a:rPr lang="es-CO" sz="1400" dirty="0">
                  <a:solidFill>
                    <a:prstClr val="black"/>
                  </a:solidFill>
                  <a:cs typeface="Arial" pitchFamily="34" charset="0"/>
                </a:rPr>
                <a:t>de inspección, vigilancia y control sanitario para los productos de uso y consumo humano</a:t>
              </a:r>
              <a:r>
                <a:rPr lang="es-ES" sz="1400" dirty="0" smtClean="0">
                  <a:solidFill>
                    <a:prstClr val="black"/>
                  </a:solidFill>
                  <a:cs typeface="Arial" pitchFamily="34" charset="0"/>
                </a:rPr>
                <a:t>  </a:t>
              </a:r>
              <a:endParaRPr lang="es-ES" sz="1400" dirty="0">
                <a:solidFill>
                  <a:prstClr val="black"/>
                </a:solidFill>
                <a:cs typeface="Arial" pitchFamily="34" charset="0"/>
              </a:endParaRPr>
            </a:p>
          </p:txBody>
        </p:sp>
        <p:cxnSp>
          <p:nvCxnSpPr>
            <p:cNvPr id="10" name="7 Conector recto de flecha"/>
            <p:cNvCxnSpPr>
              <a:stCxn id="13" idx="2"/>
              <a:endCxn id="9" idx="1"/>
            </p:cNvCxnSpPr>
            <p:nvPr/>
          </p:nvCxnSpPr>
          <p:spPr>
            <a:xfrm>
              <a:off x="4427984" y="3468116"/>
              <a:ext cx="40719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1" name="Rectangle 4"/>
            <p:cNvSpPr txBox="1">
              <a:spLocks noChangeArrowheads="1"/>
            </p:cNvSpPr>
            <p:nvPr/>
          </p:nvSpPr>
          <p:spPr bwMode="auto">
            <a:xfrm>
              <a:off x="4821128" y="3945470"/>
              <a:ext cx="3967037" cy="293134"/>
            </a:xfrm>
            <a:prstGeom prst="rect">
              <a:avLst/>
            </a:prstGeom>
            <a:ln w="38100">
              <a:headEnd/>
              <a:tailEnd/>
            </a:ln>
          </p:spPr>
          <p:style>
            <a:lnRef idx="2">
              <a:schemeClr val="accent4"/>
            </a:lnRef>
            <a:fillRef idx="1">
              <a:schemeClr val="lt1"/>
            </a:fillRef>
            <a:effectRef idx="0">
              <a:schemeClr val="accent4"/>
            </a:effectRef>
            <a:fontRef idx="minor">
              <a:schemeClr val="dk1"/>
            </a:fontRef>
          </p:style>
          <p:txBody>
            <a:bodyPr wrap="square" anchor="ctr">
              <a:spAutoFit/>
            </a:bodyPr>
            <a:lstStyle/>
            <a:p>
              <a:pPr algn="ctr" defTabSz="914400">
                <a:defRPr/>
              </a:pPr>
              <a:r>
                <a:rPr lang="es-ES" sz="1400" dirty="0">
                  <a:solidFill>
                    <a:prstClr val="black"/>
                  </a:solidFill>
                  <a:cs typeface="Arial" pitchFamily="34" charset="0"/>
                </a:rPr>
                <a:t>Resolución 366 de 2010</a:t>
              </a:r>
            </a:p>
          </p:txBody>
        </p:sp>
        <p:cxnSp>
          <p:nvCxnSpPr>
            <p:cNvPr id="12" name="9 Conector recto de flecha"/>
            <p:cNvCxnSpPr>
              <a:endCxn id="11" idx="1"/>
            </p:cNvCxnSpPr>
            <p:nvPr/>
          </p:nvCxnSpPr>
          <p:spPr>
            <a:xfrm>
              <a:off x="4440688" y="4092036"/>
              <a:ext cx="38044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3" name="10 CuadroTexto"/>
            <p:cNvSpPr txBox="1"/>
            <p:nvPr/>
          </p:nvSpPr>
          <p:spPr>
            <a:xfrm rot="16200000">
              <a:off x="2173567" y="3237284"/>
              <a:ext cx="4047169" cy="461665"/>
            </a:xfrm>
            <a:prstGeom prst="rect">
              <a:avLst/>
            </a:prstGeom>
            <a:noFill/>
            <a:ln w="28575">
              <a:solidFill>
                <a:schemeClr val="tx1">
                  <a:lumMod val="75000"/>
                  <a:lumOff val="25000"/>
                </a:schemeClr>
              </a:solidFill>
            </a:ln>
          </p:spPr>
          <p:txBody>
            <a:bodyPr vert="horz" wrap="square" rtlCol="0">
              <a:spAutoFit/>
            </a:bodyPr>
            <a:lstStyle/>
            <a:p>
              <a:pPr algn="ctr" defTabSz="914400"/>
              <a:r>
                <a:rPr lang="es-MX" sz="2400" b="1" dirty="0" smtClean="0">
                  <a:solidFill>
                    <a:prstClr val="black"/>
                  </a:solidFill>
                </a:rPr>
                <a:t>Avances a Nivel Nacional </a:t>
              </a:r>
              <a:endParaRPr lang="es-CO" sz="2400" b="1" dirty="0">
                <a:solidFill>
                  <a:prstClr val="black"/>
                </a:solidFill>
              </a:endParaRPr>
            </a:p>
          </p:txBody>
        </p:sp>
        <p:cxnSp>
          <p:nvCxnSpPr>
            <p:cNvPr id="14" name="11 Conector recto de flecha"/>
            <p:cNvCxnSpPr>
              <a:endCxn id="8" idx="1"/>
            </p:cNvCxnSpPr>
            <p:nvPr/>
          </p:nvCxnSpPr>
          <p:spPr>
            <a:xfrm>
              <a:off x="4444341" y="1925724"/>
              <a:ext cx="326203"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5" name="12 Conector recto de flecha"/>
            <p:cNvCxnSpPr>
              <a:endCxn id="7" idx="1"/>
            </p:cNvCxnSpPr>
            <p:nvPr/>
          </p:nvCxnSpPr>
          <p:spPr>
            <a:xfrm>
              <a:off x="4434335" y="2680160"/>
              <a:ext cx="39552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6" name="Rectangle 4"/>
            <p:cNvSpPr txBox="1">
              <a:spLocks noChangeArrowheads="1"/>
            </p:cNvSpPr>
            <p:nvPr/>
          </p:nvSpPr>
          <p:spPr bwMode="auto">
            <a:xfrm>
              <a:off x="4812393" y="4772224"/>
              <a:ext cx="3941630" cy="293134"/>
            </a:xfrm>
            <a:prstGeom prst="rect">
              <a:avLst/>
            </a:prstGeom>
            <a:ln w="38100">
              <a:headEnd/>
              <a:tailEnd/>
            </a:ln>
          </p:spPr>
          <p:style>
            <a:lnRef idx="2">
              <a:schemeClr val="accent5"/>
            </a:lnRef>
            <a:fillRef idx="1">
              <a:schemeClr val="lt1"/>
            </a:fillRef>
            <a:effectRef idx="0">
              <a:schemeClr val="accent5"/>
            </a:effectRef>
            <a:fontRef idx="minor">
              <a:schemeClr val="dk1"/>
            </a:fontRef>
          </p:style>
          <p:txBody>
            <a:bodyPr wrap="square" anchor="ctr">
              <a:spAutoFit/>
            </a:bodyPr>
            <a:lstStyle/>
            <a:p>
              <a:pPr algn="ctr" defTabSz="914400">
                <a:defRPr/>
              </a:pPr>
              <a:r>
                <a:rPr lang="es-ES" sz="1400" dirty="0">
                  <a:solidFill>
                    <a:prstClr val="black"/>
                  </a:solidFill>
                  <a:cs typeface="Arial" pitchFamily="34" charset="0"/>
                </a:rPr>
                <a:t>Resolución 3595 de 2016</a:t>
              </a:r>
            </a:p>
          </p:txBody>
        </p:sp>
        <p:cxnSp>
          <p:nvCxnSpPr>
            <p:cNvPr id="17" name="14 Conector recto de flecha"/>
            <p:cNvCxnSpPr/>
            <p:nvPr/>
          </p:nvCxnSpPr>
          <p:spPr>
            <a:xfrm>
              <a:off x="4445176" y="4918791"/>
              <a:ext cx="383213" cy="476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8" name="Rectangle 4"/>
            <p:cNvSpPr txBox="1">
              <a:spLocks noChangeArrowheads="1"/>
            </p:cNvSpPr>
            <p:nvPr/>
          </p:nvSpPr>
          <p:spPr bwMode="auto">
            <a:xfrm>
              <a:off x="4821129" y="4362889"/>
              <a:ext cx="3941630" cy="293134"/>
            </a:xfrm>
            <a:prstGeom prst="rect">
              <a:avLst/>
            </a:prstGeom>
            <a:ln w="38100">
              <a:solidFill>
                <a:srgbClr val="FF0000"/>
              </a:solidFill>
              <a:headEnd/>
              <a:tailEnd/>
            </a:ln>
            <a:effectLst>
              <a:innerShdw blurRad="114300">
                <a:prstClr val="black"/>
              </a:innerShdw>
            </a:effectLst>
          </p:spPr>
          <p:style>
            <a:lnRef idx="2">
              <a:schemeClr val="accent5"/>
            </a:lnRef>
            <a:fillRef idx="1">
              <a:schemeClr val="lt1"/>
            </a:fillRef>
            <a:effectRef idx="0">
              <a:schemeClr val="accent5"/>
            </a:effectRef>
            <a:fontRef idx="minor">
              <a:schemeClr val="dk1"/>
            </a:fontRef>
          </p:style>
          <p:txBody>
            <a:bodyPr wrap="square" anchor="ctr">
              <a:spAutoFit/>
            </a:bodyPr>
            <a:lstStyle/>
            <a:p>
              <a:pPr algn="ctr" defTabSz="914400">
                <a:defRPr/>
              </a:pPr>
              <a:r>
                <a:rPr lang="es-ES" sz="1400" dirty="0">
                  <a:solidFill>
                    <a:prstClr val="black"/>
                  </a:solidFill>
                  <a:cs typeface="Arial" pitchFamily="34" charset="0"/>
                </a:rPr>
                <a:t>Resolución 5159 de 2015</a:t>
              </a:r>
            </a:p>
          </p:txBody>
        </p:sp>
        <p:cxnSp>
          <p:nvCxnSpPr>
            <p:cNvPr id="19" name="16 Conector recto de flecha"/>
            <p:cNvCxnSpPr/>
            <p:nvPr/>
          </p:nvCxnSpPr>
          <p:spPr>
            <a:xfrm>
              <a:off x="4444341" y="4506850"/>
              <a:ext cx="383215"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0" name="Rectangle 4"/>
            <p:cNvSpPr txBox="1">
              <a:spLocks noChangeArrowheads="1"/>
            </p:cNvSpPr>
            <p:nvPr/>
          </p:nvSpPr>
          <p:spPr bwMode="auto">
            <a:xfrm>
              <a:off x="237155" y="1516389"/>
              <a:ext cx="3334325" cy="498328"/>
            </a:xfrm>
            <a:prstGeom prst="rect">
              <a:avLst/>
            </a:prstGeom>
            <a:solidFill>
              <a:schemeClr val="bg1"/>
            </a:solidFill>
            <a:ln w="38100">
              <a:solidFill>
                <a:schemeClr val="tx1"/>
              </a:solidFill>
              <a:miter lim="800000"/>
              <a:headEnd/>
              <a:tailEnd/>
            </a:ln>
            <a:effectLst>
              <a:outerShdw blurRad="63500" dist="20000" dir="5400000" rotWithShape="0">
                <a:srgbClr val="000000">
                  <a:alpha val="37999"/>
                </a:srgbClr>
              </a:outerShdw>
            </a:effectLst>
          </p:spPr>
          <p:txBody>
            <a:bodyPr wrap="square" anchor="ctr">
              <a:spAutoFit/>
            </a:bodyPr>
            <a:lstStyle/>
            <a:p>
              <a:pPr algn="ctr" defTabSz="914400">
                <a:defRPr/>
              </a:pPr>
              <a:r>
                <a:rPr lang="es-ES" sz="1400" dirty="0">
                  <a:solidFill>
                    <a:prstClr val="black"/>
                  </a:solidFill>
                </a:rPr>
                <a:t>Ley </a:t>
              </a:r>
              <a:r>
                <a:rPr lang="es-ES" sz="1400" dirty="0" smtClean="0">
                  <a:solidFill>
                    <a:prstClr val="black"/>
                  </a:solidFill>
                </a:rPr>
                <a:t>9 de 1979 </a:t>
              </a:r>
              <a:r>
                <a:rPr lang="es-CO" sz="1400" dirty="0">
                  <a:solidFill>
                    <a:prstClr val="black"/>
                  </a:solidFill>
                </a:rPr>
                <a:t>M</a:t>
              </a:r>
              <a:r>
                <a:rPr lang="es-CO" sz="1400" dirty="0" smtClean="0">
                  <a:solidFill>
                    <a:prstClr val="black"/>
                  </a:solidFill>
                </a:rPr>
                <a:t>edidas </a:t>
              </a:r>
              <a:r>
                <a:rPr lang="es-CO" sz="1400" dirty="0">
                  <a:solidFill>
                    <a:prstClr val="black"/>
                  </a:solidFill>
                </a:rPr>
                <a:t>sanitarias, título V Alimentos   y título </a:t>
              </a:r>
              <a:r>
                <a:rPr lang="es-CO" sz="1400" dirty="0" smtClean="0">
                  <a:solidFill>
                    <a:prstClr val="black"/>
                  </a:solidFill>
                </a:rPr>
                <a:t>XI</a:t>
              </a:r>
              <a:endParaRPr lang="es-ES" sz="1400" dirty="0" smtClean="0">
                <a:solidFill>
                  <a:prstClr val="black"/>
                </a:solidFill>
              </a:endParaRPr>
            </a:p>
          </p:txBody>
        </p:sp>
        <p:cxnSp>
          <p:nvCxnSpPr>
            <p:cNvPr id="22" name="19 Conector recto de flecha"/>
            <p:cNvCxnSpPr>
              <a:endCxn id="20" idx="3"/>
            </p:cNvCxnSpPr>
            <p:nvPr/>
          </p:nvCxnSpPr>
          <p:spPr>
            <a:xfrm flipH="1" flipV="1">
              <a:off x="3571480" y="1765553"/>
              <a:ext cx="394839" cy="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4" name="Rectangle 4"/>
            <p:cNvSpPr txBox="1">
              <a:spLocks noChangeArrowheads="1"/>
            </p:cNvSpPr>
            <p:nvPr/>
          </p:nvSpPr>
          <p:spPr bwMode="auto">
            <a:xfrm>
              <a:off x="251266" y="2181832"/>
              <a:ext cx="3322952" cy="498328"/>
            </a:xfrm>
            <a:prstGeom prst="rect">
              <a:avLst/>
            </a:prstGeom>
            <a:solidFill>
              <a:schemeClr val="bg1"/>
            </a:solidFill>
            <a:ln w="38100">
              <a:solidFill>
                <a:srgbClr val="FF0000"/>
              </a:solidFill>
              <a:miter lim="800000"/>
              <a:headEnd/>
              <a:tailEnd/>
            </a:ln>
            <a:effectLst/>
          </p:spPr>
          <p:txBody>
            <a:bodyPr wrap="square" anchor="ctr">
              <a:spAutoFit/>
            </a:bodyPr>
            <a:lstStyle/>
            <a:p>
              <a:pPr algn="ctr" defTabSz="914400">
                <a:defRPr/>
              </a:pPr>
              <a:r>
                <a:rPr lang="es-ES" sz="1400" dirty="0">
                  <a:solidFill>
                    <a:prstClr val="black"/>
                  </a:solidFill>
                </a:rPr>
                <a:t>Ley 715 de </a:t>
              </a:r>
              <a:r>
                <a:rPr lang="es-ES" sz="1400" dirty="0" smtClean="0">
                  <a:solidFill>
                    <a:prstClr val="black"/>
                  </a:solidFill>
                </a:rPr>
                <a:t>2001 </a:t>
              </a:r>
              <a:r>
                <a:rPr lang="es-CO" sz="1400" dirty="0" smtClean="0">
                  <a:solidFill>
                    <a:prstClr val="black"/>
                  </a:solidFill>
                </a:rPr>
                <a:t>Normas </a:t>
              </a:r>
              <a:r>
                <a:rPr lang="es-CO" sz="1400" dirty="0">
                  <a:solidFill>
                    <a:prstClr val="black"/>
                  </a:solidFill>
                </a:rPr>
                <a:t>orgánicas en materia de recursos y </a:t>
              </a:r>
              <a:r>
                <a:rPr lang="es-CO" sz="1400" dirty="0" smtClean="0">
                  <a:solidFill>
                    <a:prstClr val="black"/>
                  </a:solidFill>
                </a:rPr>
                <a:t>competencias</a:t>
              </a:r>
              <a:endParaRPr lang="es-ES" sz="1400" dirty="0" smtClean="0">
                <a:solidFill>
                  <a:prstClr val="black"/>
                </a:solidFill>
              </a:endParaRPr>
            </a:p>
          </p:txBody>
        </p:sp>
        <p:cxnSp>
          <p:nvCxnSpPr>
            <p:cNvPr id="25" name="22 Conector recto de flecha"/>
            <p:cNvCxnSpPr>
              <a:endCxn id="24" idx="3"/>
            </p:cNvCxnSpPr>
            <p:nvPr/>
          </p:nvCxnSpPr>
          <p:spPr>
            <a:xfrm flipH="1">
              <a:off x="3574218" y="2425984"/>
              <a:ext cx="378281" cy="501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6" name="Rectangle 4"/>
            <p:cNvSpPr txBox="1">
              <a:spLocks noChangeArrowheads="1"/>
            </p:cNvSpPr>
            <p:nvPr/>
          </p:nvSpPr>
          <p:spPr bwMode="auto">
            <a:xfrm>
              <a:off x="270261" y="2885354"/>
              <a:ext cx="3325960" cy="498328"/>
            </a:xfrm>
            <a:prstGeom prst="rect">
              <a:avLst/>
            </a:prstGeom>
            <a:solidFill>
              <a:schemeClr val="bg1"/>
            </a:solidFill>
            <a:ln w="38100">
              <a:solidFill>
                <a:schemeClr val="accent4">
                  <a:lumMod val="75000"/>
                </a:schemeClr>
              </a:solidFill>
              <a:miter lim="800000"/>
              <a:headEnd/>
              <a:tailEnd/>
            </a:ln>
            <a:effectLst/>
          </p:spPr>
          <p:txBody>
            <a:bodyPr wrap="square" anchor="ctr">
              <a:spAutoFit/>
            </a:bodyPr>
            <a:lstStyle/>
            <a:p>
              <a:pPr algn="ctr" defTabSz="914400">
                <a:defRPr/>
              </a:pPr>
              <a:r>
                <a:rPr lang="es-ES" sz="1400" dirty="0">
                  <a:solidFill>
                    <a:prstClr val="black"/>
                  </a:solidFill>
                  <a:cs typeface="Arial" pitchFamily="34" charset="0"/>
                </a:rPr>
                <a:t>Ley 1122 de </a:t>
              </a:r>
              <a:r>
                <a:rPr lang="es-ES" sz="1400" dirty="0" smtClean="0">
                  <a:solidFill>
                    <a:prstClr val="black"/>
                  </a:solidFill>
                  <a:cs typeface="Arial" pitchFamily="34" charset="0"/>
                </a:rPr>
                <a:t>2007 -2013 </a:t>
              </a:r>
              <a:r>
                <a:rPr lang="es-CO" sz="1400" dirty="0">
                  <a:solidFill>
                    <a:prstClr val="black"/>
                  </a:solidFill>
                  <a:cs typeface="Arial" pitchFamily="34" charset="0"/>
                </a:rPr>
                <a:t>Por el cual se hacen algunas modificaciones en el </a:t>
              </a:r>
              <a:r>
                <a:rPr lang="es-CO" sz="1400" dirty="0" smtClean="0">
                  <a:solidFill>
                    <a:prstClr val="black"/>
                  </a:solidFill>
                  <a:cs typeface="Arial" pitchFamily="34" charset="0"/>
                </a:rPr>
                <a:t>SGSS</a:t>
              </a:r>
              <a:endParaRPr lang="es-ES" sz="1400" dirty="0">
                <a:solidFill>
                  <a:prstClr val="black"/>
                </a:solidFill>
                <a:cs typeface="Arial" pitchFamily="34" charset="0"/>
              </a:endParaRPr>
            </a:p>
          </p:txBody>
        </p:sp>
        <p:sp>
          <p:nvSpPr>
            <p:cNvPr id="27" name="Rectangle 4"/>
            <p:cNvSpPr txBox="1">
              <a:spLocks noChangeArrowheads="1"/>
            </p:cNvSpPr>
            <p:nvPr/>
          </p:nvSpPr>
          <p:spPr bwMode="auto">
            <a:xfrm>
              <a:off x="261896" y="4123444"/>
              <a:ext cx="3273167" cy="293134"/>
            </a:xfrm>
            <a:prstGeom prst="rect">
              <a:avLst/>
            </a:prstGeom>
            <a:solidFill>
              <a:schemeClr val="bg1"/>
            </a:solidFill>
            <a:ln w="38100">
              <a:solidFill>
                <a:srgbClr val="00B050"/>
              </a:solidFill>
              <a:miter lim="800000"/>
              <a:headEnd/>
              <a:tailEnd/>
            </a:ln>
            <a:effectLst/>
          </p:spPr>
          <p:txBody>
            <a:bodyPr wrap="square" anchor="ctr">
              <a:spAutoFit/>
            </a:bodyPr>
            <a:lstStyle/>
            <a:p>
              <a:pPr algn="ctr" defTabSz="914400">
                <a:defRPr/>
              </a:pPr>
              <a:r>
                <a:rPr lang="es-ES" sz="1400" dirty="0">
                  <a:solidFill>
                    <a:prstClr val="black"/>
                  </a:solidFill>
                  <a:cs typeface="Arial" pitchFamily="34" charset="0"/>
                </a:rPr>
                <a:t>Ley 1709 de </a:t>
              </a:r>
              <a:r>
                <a:rPr lang="es-ES" sz="1400" dirty="0" smtClean="0">
                  <a:solidFill>
                    <a:prstClr val="black"/>
                  </a:solidFill>
                  <a:cs typeface="Arial" pitchFamily="34" charset="0"/>
                </a:rPr>
                <a:t>2014</a:t>
              </a:r>
              <a:endParaRPr lang="es-ES" sz="1400" dirty="0">
                <a:solidFill>
                  <a:prstClr val="black"/>
                </a:solidFill>
                <a:cs typeface="Arial" pitchFamily="34" charset="0"/>
              </a:endParaRPr>
            </a:p>
          </p:txBody>
        </p:sp>
        <p:cxnSp>
          <p:nvCxnSpPr>
            <p:cNvPr id="28" name="25 Conector recto de flecha"/>
            <p:cNvCxnSpPr>
              <a:endCxn id="31" idx="3"/>
            </p:cNvCxnSpPr>
            <p:nvPr/>
          </p:nvCxnSpPr>
          <p:spPr>
            <a:xfrm flipH="1">
              <a:off x="3555225" y="3743618"/>
              <a:ext cx="408084"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9" name="26 Conector recto de flecha"/>
            <p:cNvCxnSpPr>
              <a:endCxn id="27" idx="3"/>
            </p:cNvCxnSpPr>
            <p:nvPr/>
          </p:nvCxnSpPr>
          <p:spPr>
            <a:xfrm flipH="1" flipV="1">
              <a:off x="3535063" y="4270011"/>
              <a:ext cx="411857" cy="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sp>
        <p:nvSpPr>
          <p:cNvPr id="31" name="Rectangle 4"/>
          <p:cNvSpPr txBox="1">
            <a:spLocks noChangeArrowheads="1"/>
          </p:cNvSpPr>
          <p:nvPr/>
        </p:nvSpPr>
        <p:spPr bwMode="auto">
          <a:xfrm>
            <a:off x="538311" y="3352117"/>
            <a:ext cx="3128887" cy="523220"/>
          </a:xfrm>
          <a:prstGeom prst="rect">
            <a:avLst/>
          </a:prstGeom>
          <a:solidFill>
            <a:schemeClr val="bg1"/>
          </a:solidFill>
          <a:ln w="38100">
            <a:solidFill>
              <a:srgbClr val="A81F08"/>
            </a:solidFill>
            <a:miter lim="800000"/>
            <a:headEnd/>
            <a:tailEnd/>
          </a:ln>
          <a:effectLst/>
        </p:spPr>
        <p:txBody>
          <a:bodyPr wrap="square" anchor="ctr">
            <a:spAutoFit/>
          </a:bodyPr>
          <a:lstStyle/>
          <a:p>
            <a:pPr algn="ctr" defTabSz="914400">
              <a:defRPr/>
            </a:pPr>
            <a:r>
              <a:rPr lang="es-ES" sz="1400" dirty="0">
                <a:solidFill>
                  <a:prstClr val="black"/>
                </a:solidFill>
                <a:cs typeface="Arial" pitchFamily="34" charset="0"/>
              </a:rPr>
              <a:t>Ley </a:t>
            </a:r>
            <a:r>
              <a:rPr lang="es-ES" sz="1400" dirty="0" smtClean="0">
                <a:solidFill>
                  <a:prstClr val="black"/>
                </a:solidFill>
                <a:cs typeface="Arial" pitchFamily="34" charset="0"/>
              </a:rPr>
              <a:t>65 de 1993-</a:t>
            </a:r>
            <a:r>
              <a:rPr lang="es-CO" sz="1400" dirty="0" smtClean="0">
                <a:solidFill>
                  <a:prstClr val="black"/>
                </a:solidFill>
                <a:cs typeface="Arial" pitchFamily="34" charset="0"/>
              </a:rPr>
              <a:t>Código PC  algunas </a:t>
            </a:r>
            <a:r>
              <a:rPr lang="es-CO" sz="1400" dirty="0">
                <a:solidFill>
                  <a:prstClr val="black"/>
                </a:solidFill>
                <a:cs typeface="Arial" pitchFamily="34" charset="0"/>
              </a:rPr>
              <a:t>disposiciones sobre el tema de </a:t>
            </a:r>
            <a:r>
              <a:rPr lang="es-MX" sz="1400" dirty="0" smtClean="0">
                <a:solidFill>
                  <a:prstClr val="black"/>
                </a:solidFill>
                <a:cs typeface="Arial" pitchFamily="34" charset="0"/>
              </a:rPr>
              <a:t>SSS</a:t>
            </a:r>
            <a:endParaRPr lang="es-ES" sz="1400" dirty="0">
              <a:solidFill>
                <a:prstClr val="black"/>
              </a:solidFill>
              <a:cs typeface="Arial" pitchFamily="34" charset="0"/>
            </a:endParaRPr>
          </a:p>
        </p:txBody>
      </p:sp>
      <p:cxnSp>
        <p:nvCxnSpPr>
          <p:cNvPr id="32" name="25 Conector recto de flecha"/>
          <p:cNvCxnSpPr>
            <a:endCxn id="26" idx="3"/>
          </p:cNvCxnSpPr>
          <p:nvPr/>
        </p:nvCxnSpPr>
        <p:spPr>
          <a:xfrm flipH="1">
            <a:off x="3706247" y="2974201"/>
            <a:ext cx="33935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33045" y="26944"/>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30074" y="-57823"/>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cxnSp>
        <p:nvCxnSpPr>
          <p:cNvPr id="59" name="26 Conector recto de flecha"/>
          <p:cNvCxnSpPr>
            <a:endCxn id="36" idx="3"/>
          </p:cNvCxnSpPr>
          <p:nvPr/>
        </p:nvCxnSpPr>
        <p:spPr>
          <a:xfrm flipH="1">
            <a:off x="3667199" y="4773582"/>
            <a:ext cx="373084" cy="217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5" name="26 Conector recto de flecha"/>
          <p:cNvCxnSpPr/>
          <p:nvPr/>
        </p:nvCxnSpPr>
        <p:spPr>
          <a:xfrm flipH="1">
            <a:off x="3709114" y="5327226"/>
            <a:ext cx="34964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6" name="Rectangle 4"/>
          <p:cNvSpPr txBox="1">
            <a:spLocks noChangeArrowheads="1"/>
          </p:cNvSpPr>
          <p:nvPr/>
        </p:nvSpPr>
        <p:spPr bwMode="auto">
          <a:xfrm>
            <a:off x="538311" y="4406424"/>
            <a:ext cx="3128888" cy="738664"/>
          </a:xfrm>
          <a:prstGeom prst="rect">
            <a:avLst/>
          </a:prstGeom>
          <a:solidFill>
            <a:schemeClr val="bg1"/>
          </a:solidFill>
          <a:ln w="38100">
            <a:solidFill>
              <a:schemeClr val="tx2">
                <a:lumMod val="60000"/>
                <a:lumOff val="40000"/>
              </a:schemeClr>
            </a:solidFill>
            <a:miter lim="800000"/>
            <a:headEnd/>
            <a:tailEnd/>
          </a:ln>
          <a:effectLst/>
        </p:spPr>
        <p:txBody>
          <a:bodyPr wrap="square" anchor="ctr">
            <a:spAutoFit/>
          </a:bodyPr>
          <a:lstStyle/>
          <a:p>
            <a:pPr algn="ctr" defTabSz="914400">
              <a:defRPr/>
            </a:pPr>
            <a:r>
              <a:rPr lang="es-ES" sz="1400" dirty="0">
                <a:solidFill>
                  <a:prstClr val="black"/>
                </a:solidFill>
                <a:cs typeface="Arial" pitchFamily="34" charset="0"/>
              </a:rPr>
              <a:t>Decreto 2245 de </a:t>
            </a:r>
            <a:r>
              <a:rPr lang="es-ES" sz="1400" dirty="0" smtClean="0">
                <a:solidFill>
                  <a:prstClr val="black"/>
                </a:solidFill>
                <a:cs typeface="Arial" pitchFamily="34" charset="0"/>
              </a:rPr>
              <a:t>2015 - </a:t>
            </a:r>
            <a:r>
              <a:rPr lang="es-CO" sz="1400" dirty="0" smtClean="0">
                <a:solidFill>
                  <a:prstClr val="black"/>
                </a:solidFill>
                <a:cs typeface="Arial" pitchFamily="34" charset="0"/>
              </a:rPr>
              <a:t>Único </a:t>
            </a:r>
            <a:r>
              <a:rPr lang="es-CO" sz="1400" dirty="0">
                <a:solidFill>
                  <a:prstClr val="black"/>
                </a:solidFill>
                <a:cs typeface="Arial" pitchFamily="34" charset="0"/>
              </a:rPr>
              <a:t>Reglamentario del Sector Justicia y del Derecho</a:t>
            </a:r>
            <a:endParaRPr lang="es-ES" sz="1400" dirty="0">
              <a:solidFill>
                <a:prstClr val="black"/>
              </a:solidFill>
              <a:cs typeface="Arial" pitchFamily="34" charset="0"/>
            </a:endParaRPr>
          </a:p>
        </p:txBody>
      </p:sp>
      <p:sp>
        <p:nvSpPr>
          <p:cNvPr id="37" name="Rectangle 4"/>
          <p:cNvSpPr txBox="1">
            <a:spLocks noChangeArrowheads="1"/>
          </p:cNvSpPr>
          <p:nvPr/>
        </p:nvSpPr>
        <p:spPr bwMode="auto">
          <a:xfrm>
            <a:off x="530344" y="5270104"/>
            <a:ext cx="3165607" cy="523220"/>
          </a:xfrm>
          <a:prstGeom prst="rect">
            <a:avLst/>
          </a:prstGeom>
          <a:solidFill>
            <a:schemeClr val="bg1"/>
          </a:solidFill>
          <a:ln w="38100">
            <a:solidFill>
              <a:schemeClr val="accent5">
                <a:lumMod val="75000"/>
              </a:schemeClr>
            </a:solidFill>
            <a:miter lim="800000"/>
            <a:headEnd/>
            <a:tailEnd/>
          </a:ln>
          <a:effectLst/>
        </p:spPr>
        <p:txBody>
          <a:bodyPr wrap="square" anchor="ctr">
            <a:spAutoFit/>
          </a:bodyPr>
          <a:lstStyle/>
          <a:p>
            <a:pPr algn="ctr" defTabSz="914400">
              <a:defRPr/>
            </a:pPr>
            <a:r>
              <a:rPr lang="es-ES" sz="1400" dirty="0">
                <a:solidFill>
                  <a:prstClr val="black"/>
                </a:solidFill>
                <a:cs typeface="Arial" pitchFamily="34" charset="0"/>
              </a:rPr>
              <a:t>Decreto </a:t>
            </a:r>
            <a:r>
              <a:rPr lang="es-ES" sz="1400" dirty="0" smtClean="0">
                <a:solidFill>
                  <a:prstClr val="black"/>
                </a:solidFill>
                <a:cs typeface="Arial" pitchFamily="34" charset="0"/>
              </a:rPr>
              <a:t>3518 de 2006-(Decreto 780 de 2016 Título VIII)</a:t>
            </a:r>
          </a:p>
        </p:txBody>
      </p:sp>
      <p:sp>
        <p:nvSpPr>
          <p:cNvPr id="43" name="Rectangle 4"/>
          <p:cNvSpPr txBox="1">
            <a:spLocks noChangeArrowheads="1"/>
          </p:cNvSpPr>
          <p:nvPr/>
        </p:nvSpPr>
        <p:spPr bwMode="auto">
          <a:xfrm>
            <a:off x="4859034" y="5144967"/>
            <a:ext cx="3754353" cy="954107"/>
          </a:xfrm>
          <a:prstGeom prst="rect">
            <a:avLst/>
          </a:prstGeom>
          <a:ln w="38100">
            <a:solidFill>
              <a:schemeClr val="accent4">
                <a:lumMod val="75000"/>
              </a:schemeClr>
            </a:solidFill>
            <a:headEnd/>
            <a:tailEnd/>
          </a:ln>
        </p:spPr>
        <p:style>
          <a:lnRef idx="2">
            <a:schemeClr val="accent5"/>
          </a:lnRef>
          <a:fillRef idx="1">
            <a:schemeClr val="lt1"/>
          </a:fillRef>
          <a:effectRef idx="0">
            <a:schemeClr val="accent5"/>
          </a:effectRef>
          <a:fontRef idx="minor">
            <a:schemeClr val="dk1"/>
          </a:fontRef>
        </p:style>
        <p:txBody>
          <a:bodyPr wrap="square" anchor="ctr">
            <a:spAutoFit/>
          </a:bodyPr>
          <a:lstStyle/>
          <a:p>
            <a:pPr algn="ctr" defTabSz="914400">
              <a:defRPr/>
            </a:pPr>
            <a:r>
              <a:rPr lang="es-ES" sz="1400" dirty="0">
                <a:solidFill>
                  <a:prstClr val="black"/>
                </a:solidFill>
                <a:cs typeface="Arial" pitchFamily="34" charset="0"/>
              </a:rPr>
              <a:t>Circular 051 de </a:t>
            </a:r>
            <a:r>
              <a:rPr lang="es-ES" sz="1400" dirty="0" smtClean="0">
                <a:solidFill>
                  <a:prstClr val="black"/>
                </a:solidFill>
                <a:cs typeface="Arial" pitchFamily="34" charset="0"/>
              </a:rPr>
              <a:t>2012 </a:t>
            </a:r>
            <a:r>
              <a:rPr lang="es-CO" sz="1400" dirty="0" smtClean="0">
                <a:solidFill>
                  <a:prstClr val="black"/>
                </a:solidFill>
                <a:cs typeface="Arial" pitchFamily="34" charset="0"/>
              </a:rPr>
              <a:t>¨</a:t>
            </a:r>
            <a:r>
              <a:rPr lang="es-CO" sz="1400" dirty="0">
                <a:solidFill>
                  <a:prstClr val="black"/>
                </a:solidFill>
                <a:cs typeface="Arial" pitchFamily="34" charset="0"/>
              </a:rPr>
              <a:t>Lineamientos para la Vigilancia y Control de Eventos de Interés en Salud Pública en Establecimientos Penitenciarios y Carcelarios¨.</a:t>
            </a:r>
            <a:r>
              <a:rPr lang="es-ES" sz="1400" dirty="0" smtClean="0">
                <a:solidFill>
                  <a:prstClr val="black"/>
                </a:solidFill>
                <a:cs typeface="Arial" pitchFamily="34" charset="0"/>
              </a:rPr>
              <a:t>- </a:t>
            </a:r>
            <a:endParaRPr lang="es-ES" sz="1400" dirty="0">
              <a:solidFill>
                <a:prstClr val="black"/>
              </a:solidFill>
              <a:cs typeface="Arial" pitchFamily="34" charset="0"/>
            </a:endParaRPr>
          </a:p>
        </p:txBody>
      </p:sp>
      <p:cxnSp>
        <p:nvCxnSpPr>
          <p:cNvPr id="44" name="14 Conector recto de flecha"/>
          <p:cNvCxnSpPr/>
          <p:nvPr/>
        </p:nvCxnSpPr>
        <p:spPr>
          <a:xfrm>
            <a:off x="4489800" y="5265104"/>
            <a:ext cx="365006" cy="5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34303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pic>
        <p:nvPicPr>
          <p:cNvPr id="38" name="37 Imagen"/>
          <p:cNvPicPr/>
          <p:nvPr/>
        </p:nvPicPr>
        <p:blipFill rotWithShape="1">
          <a:blip r:embed="rId4">
            <a:extLst>
              <a:ext uri="{28A0092B-C50C-407E-A947-70E740481C1C}">
                <a14:useLocalDpi xmlns:a14="http://schemas.microsoft.com/office/drawing/2010/main" val="0"/>
              </a:ext>
            </a:extLst>
          </a:blip>
          <a:srcRect t="25427"/>
          <a:stretch/>
        </p:blipFill>
        <p:spPr bwMode="auto">
          <a:xfrm>
            <a:off x="1187624" y="1843083"/>
            <a:ext cx="6912768" cy="3816424"/>
          </a:xfrm>
          <a:prstGeom prst="rect">
            <a:avLst/>
          </a:prstGeom>
          <a:noFill/>
          <a:ln>
            <a:noFill/>
          </a:ln>
          <a:extLst>
            <a:ext uri="{53640926-AAD7-44D8-BBD7-CCE9431645EC}">
              <a14:shadowObscured xmlns:a14="http://schemas.microsoft.com/office/drawing/2010/main"/>
            </a:ext>
          </a:extLst>
        </p:spPr>
      </p:pic>
      <p:sp>
        <p:nvSpPr>
          <p:cNvPr id="2" name="1 Rectángulo"/>
          <p:cNvSpPr/>
          <p:nvPr/>
        </p:nvSpPr>
        <p:spPr>
          <a:xfrm>
            <a:off x="1259632" y="1196752"/>
            <a:ext cx="6768752" cy="584775"/>
          </a:xfrm>
          <a:prstGeom prst="rect">
            <a:avLst/>
          </a:prstGeom>
        </p:spPr>
        <p:txBody>
          <a:bodyPr wrap="square">
            <a:spAutoFit/>
          </a:bodyPr>
          <a:lstStyle/>
          <a:p>
            <a:r>
              <a:rPr lang="es-ES" sz="1600" dirty="0"/>
              <a:t>Gráfico 1. Distribución de eventos notificados al CNE, de acuerdo al tipo de evento en Establecimientos Penitenciarios años </a:t>
            </a:r>
            <a:r>
              <a:rPr lang="es-ES" sz="1600" dirty="0" smtClean="0"/>
              <a:t>2009-2016 (SE32)</a:t>
            </a:r>
            <a:endParaRPr lang="es-CO" sz="1600" dirty="0"/>
          </a:p>
        </p:txBody>
      </p:sp>
    </p:spTree>
    <p:extLst>
      <p:ext uri="{BB962C8B-B14F-4D97-AF65-F5344CB8AC3E}">
        <p14:creationId xmlns:p14="http://schemas.microsoft.com/office/powerpoint/2010/main" val="21117761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3" name="2 Rectángulo"/>
          <p:cNvSpPr/>
          <p:nvPr/>
        </p:nvSpPr>
        <p:spPr>
          <a:xfrm>
            <a:off x="683568" y="1556792"/>
            <a:ext cx="7848872" cy="4678204"/>
          </a:xfrm>
          <a:prstGeom prst="rect">
            <a:avLst/>
          </a:prstGeom>
        </p:spPr>
        <p:txBody>
          <a:bodyPr wrap="square">
            <a:spAutoFit/>
          </a:bodyPr>
          <a:lstStyle/>
          <a:p>
            <a:pPr algn="just"/>
            <a:r>
              <a:rPr lang="es-CO" sz="2000" dirty="0" smtClean="0"/>
              <a:t>¨La </a:t>
            </a:r>
            <a:r>
              <a:rPr lang="es-CO" sz="2000" dirty="0"/>
              <a:t>cárcel, que </a:t>
            </a:r>
            <a:r>
              <a:rPr lang="es-CO" sz="2000" dirty="0" smtClean="0"/>
              <a:t>es </a:t>
            </a:r>
            <a:r>
              <a:rPr lang="es-CO" sz="2000" dirty="0"/>
              <a:t>una institución cerrada, y por consiguiente, con riesgo incrementado de transmisión de enfermedades, acoge en su interior a una población con características de vulnerabilidad, que pueden incrementar aún más la probabilidad de desarrollar eventos de interés en salud y su posterior propagación a la población </a:t>
            </a:r>
            <a:r>
              <a:rPr lang="es-CO" sz="2000" dirty="0" smtClean="0"/>
              <a:t>cohabitante¨.</a:t>
            </a:r>
          </a:p>
          <a:p>
            <a:pPr algn="just"/>
            <a:endParaRPr lang="es-MX" dirty="0"/>
          </a:p>
          <a:p>
            <a:pPr algn="just">
              <a:spcAft>
                <a:spcPts val="0"/>
              </a:spcAft>
            </a:pPr>
            <a:r>
              <a:rPr lang="es-ES" dirty="0" smtClean="0"/>
              <a:t>Se </a:t>
            </a:r>
            <a:r>
              <a:rPr lang="es-ES" dirty="0"/>
              <a:t>implemente un sistema de vigilancia muy sensible que se integre al Sistema de Vigilancia en Salud Pública del país, y que dada la vulnerabilidad propia de esta población y el riesgo exponencial de propagación, se definan estrategias que </a:t>
            </a:r>
            <a:r>
              <a:rPr lang="es-ES" dirty="0" smtClean="0"/>
              <a:t>permitan:</a:t>
            </a:r>
          </a:p>
          <a:p>
            <a:pPr algn="just">
              <a:spcAft>
                <a:spcPts val="0"/>
              </a:spcAft>
            </a:pPr>
            <a:endParaRPr lang="es-ES" dirty="0" smtClean="0"/>
          </a:p>
          <a:p>
            <a:pPr marL="285750" indent="-285750" algn="just">
              <a:spcAft>
                <a:spcPts val="0"/>
              </a:spcAft>
              <a:buFont typeface="Arial" panose="020B0604020202020204" pitchFamily="34" charset="0"/>
              <a:buChar char="•"/>
            </a:pPr>
            <a:r>
              <a:rPr lang="es-ES" dirty="0" smtClean="0"/>
              <a:t>Detectar </a:t>
            </a:r>
            <a:r>
              <a:rPr lang="es-ES" dirty="0"/>
              <a:t>tempranamente riesgos y eventos </a:t>
            </a:r>
            <a:endParaRPr lang="es-ES" dirty="0" smtClean="0"/>
          </a:p>
          <a:p>
            <a:pPr marL="285750" indent="-285750" algn="just">
              <a:spcAft>
                <a:spcPts val="0"/>
              </a:spcAft>
              <a:buFont typeface="Arial" panose="020B0604020202020204" pitchFamily="34" charset="0"/>
              <a:buChar char="•"/>
            </a:pPr>
            <a:r>
              <a:rPr lang="es-ES" dirty="0" smtClean="0"/>
              <a:t>Facilitar </a:t>
            </a:r>
            <a:r>
              <a:rPr lang="es-ES" dirty="0"/>
              <a:t>una actuación oportuna y </a:t>
            </a:r>
            <a:r>
              <a:rPr lang="es-ES" dirty="0" smtClean="0"/>
              <a:t>efectiva</a:t>
            </a:r>
          </a:p>
          <a:p>
            <a:pPr marL="285750" indent="-285750" algn="just">
              <a:spcAft>
                <a:spcPts val="0"/>
              </a:spcAft>
              <a:buFont typeface="Arial" panose="020B0604020202020204" pitchFamily="34" charset="0"/>
              <a:buChar char="•"/>
            </a:pPr>
            <a:r>
              <a:rPr lang="es-ES" dirty="0" smtClean="0"/>
              <a:t> </a:t>
            </a:r>
            <a:r>
              <a:rPr lang="es-ES" dirty="0"/>
              <a:t>G</a:t>
            </a:r>
            <a:r>
              <a:rPr lang="es-ES" dirty="0" smtClean="0"/>
              <a:t>arantizar </a:t>
            </a:r>
            <a:r>
              <a:rPr lang="es-ES" dirty="0"/>
              <a:t>la seguridad sanitaria en el establecimiento y de la zona en la que se </a:t>
            </a:r>
            <a:r>
              <a:rPr lang="es-ES" dirty="0" smtClean="0"/>
              <a:t>encuentra</a:t>
            </a:r>
            <a:endParaRPr lang="es-CO" dirty="0"/>
          </a:p>
          <a:p>
            <a:pPr algn="just"/>
            <a:endParaRPr lang="es-CO" dirty="0"/>
          </a:p>
        </p:txBody>
      </p:sp>
    </p:spTree>
    <p:extLst>
      <p:ext uri="{BB962C8B-B14F-4D97-AF65-F5344CB8AC3E}">
        <p14:creationId xmlns:p14="http://schemas.microsoft.com/office/powerpoint/2010/main" val="2918175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n 29"/>
          <p:cNvPicPr>
            <a:picLocks noChangeAspect="1"/>
          </p:cNvPicPr>
          <p:nvPr/>
        </p:nvPicPr>
        <p:blipFill>
          <a:blip r:embed="rId2"/>
          <a:stretch>
            <a:fillRect/>
          </a:stretch>
        </p:blipFill>
        <p:spPr>
          <a:xfrm>
            <a:off x="6156176" y="6010253"/>
            <a:ext cx="2810500" cy="755970"/>
          </a:xfrm>
          <a:prstGeom prst="rect">
            <a:avLst/>
          </a:prstGeom>
        </p:spPr>
      </p:pic>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604" t="53017" r="45321" b="9968"/>
          <a:stretch/>
        </p:blipFill>
        <p:spPr bwMode="auto">
          <a:xfrm>
            <a:off x="20412" y="52662"/>
            <a:ext cx="6710275" cy="907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32 Rectángulo"/>
          <p:cNvSpPr>
            <a:spLocks noGrp="1"/>
          </p:cNvSpPr>
          <p:nvPr>
            <p:ph type="title"/>
          </p:nvPr>
        </p:nvSpPr>
        <p:spPr>
          <a:xfrm>
            <a:off x="117441" y="-32105"/>
            <a:ext cx="6516216" cy="1077218"/>
          </a:xfrm>
          <a:prstGeom prst="rect">
            <a:avLst/>
          </a:prstGeom>
        </p:spPr>
        <p:txBody>
          <a:bodyPr wrap="square">
            <a:spAutoFit/>
          </a:bodyPr>
          <a:lstStyle/>
          <a:p>
            <a:pPr algn="l" eaLnBrk="0" hangingPunct="0">
              <a:tabLst>
                <a:tab pos="714375" algn="l"/>
              </a:tabLst>
            </a:pPr>
            <a:r>
              <a:rPr lang="es-CO" sz="3200" b="1" dirty="0">
                <a:solidFill>
                  <a:schemeClr val="bg1"/>
                </a:solidFill>
                <a:ea typeface="ＭＳ Ｐゴシック" pitchFamily="34" charset="-128"/>
              </a:rPr>
              <a:t>MANEJO DE BROTES EN POBLACIÓN PRIVADA DE LA LIBERTAD</a:t>
            </a:r>
            <a:endParaRPr lang="es-CO" sz="3200" dirty="0">
              <a:solidFill>
                <a:schemeClr val="bg1"/>
              </a:solidFill>
              <a:ea typeface="ＭＳ Ｐゴシック" pitchFamily="34" charset="-128"/>
            </a:endParaRPr>
          </a:p>
        </p:txBody>
      </p:sp>
      <p:sp>
        <p:nvSpPr>
          <p:cNvPr id="3" name="2 Rectángulo"/>
          <p:cNvSpPr/>
          <p:nvPr/>
        </p:nvSpPr>
        <p:spPr>
          <a:xfrm>
            <a:off x="648790" y="1340768"/>
            <a:ext cx="7848872" cy="4801314"/>
          </a:xfrm>
          <a:prstGeom prst="rect">
            <a:avLst/>
          </a:prstGeom>
        </p:spPr>
        <p:txBody>
          <a:bodyPr wrap="square">
            <a:spAutoFit/>
          </a:bodyPr>
          <a:lstStyle/>
          <a:p>
            <a:pPr algn="just">
              <a:spcAft>
                <a:spcPts val="0"/>
              </a:spcAft>
            </a:pPr>
            <a:r>
              <a:rPr lang="es-ES" dirty="0"/>
              <a:t>Para cumplir con este propósito </a:t>
            </a:r>
            <a:r>
              <a:rPr lang="es-ES" dirty="0" smtClean="0"/>
              <a:t>- Circular </a:t>
            </a:r>
            <a:r>
              <a:rPr lang="es-ES" dirty="0"/>
              <a:t>conjunta 051 de 2012 entre el Ministerio de Salud y Protección Social y el Ministerio de Justicia y del </a:t>
            </a:r>
            <a:r>
              <a:rPr lang="es-ES" dirty="0" smtClean="0"/>
              <a:t>derecho.</a:t>
            </a:r>
          </a:p>
          <a:p>
            <a:pPr algn="just">
              <a:spcAft>
                <a:spcPts val="0"/>
              </a:spcAft>
            </a:pPr>
            <a:endParaRPr lang="es-ES" dirty="0" smtClean="0"/>
          </a:p>
          <a:p>
            <a:pPr algn="just">
              <a:spcAft>
                <a:spcPts val="0"/>
              </a:spcAft>
            </a:pPr>
            <a:r>
              <a:rPr lang="es-ES" dirty="0" smtClean="0"/>
              <a:t>Adopción </a:t>
            </a:r>
            <a:r>
              <a:rPr lang="es-ES" dirty="0"/>
              <a:t>e </a:t>
            </a:r>
            <a:r>
              <a:rPr lang="es-ES" dirty="0" smtClean="0"/>
              <a:t>implementación de </a:t>
            </a:r>
            <a:r>
              <a:rPr lang="es-ES" dirty="0"/>
              <a:t>los lineamientos para la vigilancia y control de eventos de interés en salud pública en establecimientos penitenciarios y carcelarios. </a:t>
            </a:r>
            <a:endParaRPr lang="es-CO" dirty="0"/>
          </a:p>
          <a:p>
            <a:pPr algn="just"/>
            <a:endParaRPr lang="es-MX" dirty="0"/>
          </a:p>
          <a:p>
            <a:pPr algn="just"/>
            <a:r>
              <a:rPr lang="es-MX" dirty="0" smtClean="0"/>
              <a:t>Definir:</a:t>
            </a:r>
          </a:p>
          <a:p>
            <a:pPr marL="285750" indent="-285750" algn="just">
              <a:spcAft>
                <a:spcPts val="0"/>
              </a:spcAft>
              <a:buFont typeface="Arial" panose="020B0604020202020204" pitchFamily="34" charset="0"/>
              <a:buChar char="•"/>
            </a:pPr>
            <a:r>
              <a:rPr lang="es-ES" dirty="0"/>
              <a:t>C</a:t>
            </a:r>
            <a:r>
              <a:rPr lang="es-ES" dirty="0" smtClean="0"/>
              <a:t>riterios </a:t>
            </a:r>
            <a:r>
              <a:rPr lang="es-ES" dirty="0"/>
              <a:t>para la identificación temprana de los brotes de eventos con potencial propagación rápida al interior del centro penitenciario. </a:t>
            </a:r>
            <a:endParaRPr lang="es-ES" dirty="0" smtClean="0"/>
          </a:p>
          <a:p>
            <a:pPr marL="285750" indent="-285750" algn="just">
              <a:spcAft>
                <a:spcPts val="0"/>
              </a:spcAft>
              <a:buFont typeface="Arial" panose="020B0604020202020204" pitchFamily="34" charset="0"/>
              <a:buChar char="•"/>
            </a:pPr>
            <a:r>
              <a:rPr lang="es-ES" dirty="0"/>
              <a:t>C</a:t>
            </a:r>
            <a:r>
              <a:rPr lang="es-ES" dirty="0" smtClean="0"/>
              <a:t>riterios </a:t>
            </a:r>
            <a:r>
              <a:rPr lang="es-ES" dirty="0"/>
              <a:t>clínicos y epidemiológicos establecidos en las definiciones de casos sospechosos o probables, de los protocolos de vigilancia de eventos de interés en salud </a:t>
            </a:r>
            <a:r>
              <a:rPr lang="es-ES" dirty="0" smtClean="0"/>
              <a:t>pública. </a:t>
            </a:r>
          </a:p>
          <a:p>
            <a:pPr marL="285750" indent="-285750" algn="just">
              <a:spcAft>
                <a:spcPts val="0"/>
              </a:spcAft>
              <a:buFont typeface="Arial" panose="020B0604020202020204" pitchFamily="34" charset="0"/>
              <a:buChar char="•"/>
            </a:pPr>
            <a:r>
              <a:rPr lang="es-ES" dirty="0"/>
              <a:t>G</a:t>
            </a:r>
            <a:r>
              <a:rPr lang="es-ES" dirty="0" smtClean="0"/>
              <a:t>enerar </a:t>
            </a:r>
            <a:r>
              <a:rPr lang="es-ES" dirty="0"/>
              <a:t>medidas de contención, mientras se logran llevar a cabo las acciones de investigación epidemiológica de campo o de confirmación por laboratorio por parte de las direcciones territoriales de salud. </a:t>
            </a:r>
            <a:endParaRPr lang="es-CO" dirty="0"/>
          </a:p>
          <a:p>
            <a:pPr algn="just"/>
            <a:endParaRPr lang="es-CO" dirty="0"/>
          </a:p>
        </p:txBody>
      </p:sp>
    </p:spTree>
    <p:extLst>
      <p:ext uri="{BB962C8B-B14F-4D97-AF65-F5344CB8AC3E}">
        <p14:creationId xmlns:p14="http://schemas.microsoft.com/office/powerpoint/2010/main" val="270539994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8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plantilla spc(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4911</TotalTime>
  <Words>2607</Words>
  <Application>Microsoft Office PowerPoint</Application>
  <PresentationFormat>Presentación en pantalla (4:3)</PresentationFormat>
  <Paragraphs>522</Paragraphs>
  <Slides>41</Slides>
  <Notes>3</Notes>
  <HiddenSlides>0</HiddenSlides>
  <MMClips>0</MMClips>
  <ScaleCrop>false</ScaleCrop>
  <HeadingPairs>
    <vt:vector size="6" baseType="variant">
      <vt:variant>
        <vt:lpstr>Fuentes usadas</vt:lpstr>
      </vt:variant>
      <vt:variant>
        <vt:i4>9</vt:i4>
      </vt:variant>
      <vt:variant>
        <vt:lpstr>Tema</vt:lpstr>
      </vt:variant>
      <vt:variant>
        <vt:i4>3</vt:i4>
      </vt:variant>
      <vt:variant>
        <vt:lpstr>Títulos de diapositiva</vt:lpstr>
      </vt:variant>
      <vt:variant>
        <vt:i4>41</vt:i4>
      </vt:variant>
    </vt:vector>
  </HeadingPairs>
  <TitlesOfParts>
    <vt:vector size="53" baseType="lpstr">
      <vt:lpstr>ＭＳ Ｐゴシック</vt:lpstr>
      <vt:lpstr>Arial</vt:lpstr>
      <vt:lpstr>Arial Narrow</vt:lpstr>
      <vt:lpstr>ArialMT</vt:lpstr>
      <vt:lpstr>Calibri</vt:lpstr>
      <vt:lpstr>Symbol</vt:lpstr>
      <vt:lpstr>Times New Roman</vt:lpstr>
      <vt:lpstr>Verdana</vt:lpstr>
      <vt:lpstr>Wingdings</vt:lpstr>
      <vt:lpstr>1_Tema de Office</vt:lpstr>
      <vt:lpstr>8_Tema de Office</vt:lpstr>
      <vt:lpstr>plantilla spc(1)</vt:lpstr>
      <vt:lpstr>Presentación de PowerPoint</vt:lpstr>
      <vt:lpstr>Presentación de PowerPoint</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POBLACIÓN PRIVADA DE LA LIBERTAD</vt:lpstr>
      <vt:lpstr>MANEJO DE BROTES EN PPL-FLUJOGRAMA</vt:lpstr>
      <vt:lpstr>MANEJO DE BROTES EN POBLACIÓN PRIVADA DE LA LIBERTAD</vt:lpstr>
      <vt:lpstr>MANEJO DE BROTES EN POBLACIÓN PRIVADA DE LA LIBERTAD</vt:lpstr>
      <vt:lpstr>Presentación de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Centro Nacional de Enlace</dc:creator>
  <cp:lastModifiedBy>Osorio Orozco Diana Paola</cp:lastModifiedBy>
  <cp:revision>347</cp:revision>
  <cp:lastPrinted>2017-05-11T20:43:02Z</cp:lastPrinted>
  <dcterms:created xsi:type="dcterms:W3CDTF">2016-02-24T20:32:05Z</dcterms:created>
  <dcterms:modified xsi:type="dcterms:W3CDTF">2018-02-05T13:29:45Z</dcterms:modified>
</cp:coreProperties>
</file>