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68" r:id="rId6"/>
  </p:sldMasterIdLst>
  <p:notesMasterIdLst>
    <p:notesMasterId r:id="rId15"/>
  </p:notesMasterIdLst>
  <p:sldIdLst>
    <p:sldId id="256" r:id="rId7"/>
    <p:sldId id="1215" r:id="rId8"/>
    <p:sldId id="1103" r:id="rId9"/>
    <p:sldId id="1330" r:id="rId10"/>
    <p:sldId id="1339" r:id="rId11"/>
    <p:sldId id="1323" r:id="rId12"/>
    <p:sldId id="1349" r:id="rId13"/>
    <p:sldId id="129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8708EF-2D5C-93BE-C4D7-F12E148F6FAF}" name="Huertas Ariza Ingrid Katherine" initials="IH" userId="S::t_ihuertas@fiduprevisora.com.co::1470d1c1-771a-4e7c-88a4-16e94d9282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E3F"/>
    <a:srgbClr val="F0F0F0"/>
    <a:srgbClr val="E05D0F"/>
    <a:srgbClr val="B72D18"/>
    <a:srgbClr val="8D1E3D"/>
    <a:srgbClr val="F3BE9F"/>
    <a:srgbClr val="E25D0F"/>
    <a:srgbClr val="ED7D31"/>
    <a:srgbClr val="ED7D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0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43CEF-9236-4EDD-857C-8177B39AFA0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400947-9BC1-4497-85ED-7735B5ECB9E8}">
      <dgm:prSet phldrT="[Texto]" custT="1"/>
      <dgm:spPr/>
      <dgm:t>
        <a:bodyPr/>
        <a:lstStyle/>
        <a:p>
          <a:pPr algn="ctr"/>
          <a:r>
            <a:rPr lang="es-ES" sz="3600" dirty="0">
              <a:solidFill>
                <a:srgbClr val="E05D0F"/>
              </a:solidFill>
            </a:rPr>
            <a:t> </a:t>
          </a:r>
        </a:p>
        <a:p>
          <a:pPr algn="ctr"/>
          <a:endParaRPr lang="es-ES" sz="3600" dirty="0">
            <a:solidFill>
              <a:srgbClr val="E05D0F"/>
            </a:solidFill>
          </a:endParaRPr>
        </a:p>
        <a:p>
          <a:pPr algn="ctr"/>
          <a:r>
            <a:rPr lang="es-ES" sz="3600" dirty="0">
              <a:solidFill>
                <a:srgbClr val="E05D0F"/>
              </a:solidFill>
            </a:rPr>
            <a:t>9 Retos</a:t>
          </a:r>
          <a:endParaRPr lang="es-CO" sz="3600" dirty="0">
            <a:solidFill>
              <a:srgbClr val="E05D0F"/>
            </a:solidFill>
          </a:endParaRPr>
        </a:p>
      </dgm:t>
    </dgm:pt>
    <dgm:pt modelId="{E8C574EB-09C2-4BC0-BE6B-13D4AF0CC7C2}" type="parTrans" cxnId="{2E9B679D-5C5E-482B-97A0-FC220E1E35CA}">
      <dgm:prSet/>
      <dgm:spPr/>
      <dgm:t>
        <a:bodyPr/>
        <a:lstStyle/>
        <a:p>
          <a:endParaRPr lang="es-CO"/>
        </a:p>
      </dgm:t>
    </dgm:pt>
    <dgm:pt modelId="{29A3AD3C-42D6-4D47-B5AB-85863BCB1483}" type="sibTrans" cxnId="{2E9B679D-5C5E-482B-97A0-FC220E1E35CA}">
      <dgm:prSet/>
      <dgm:spPr/>
      <dgm:t>
        <a:bodyPr/>
        <a:lstStyle/>
        <a:p>
          <a:endParaRPr lang="es-CO"/>
        </a:p>
      </dgm:t>
    </dgm:pt>
    <dgm:pt modelId="{E9A08BF7-CD83-4EEE-832E-5682360AAF79}">
      <dgm:prSet phldrT="[Texto]" custT="1"/>
      <dgm:spPr/>
      <dgm:t>
        <a:bodyPr/>
        <a:lstStyle/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rgbClr val="E05D0F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rgbClr val="E05D0F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rgbClr val="E05D0F"/>
              </a:solidFill>
              <a:latin typeface="Calibri" panose="020F0502020204030204"/>
              <a:ea typeface="+mn-ea"/>
              <a:cs typeface="+mn-cs"/>
            </a:rPr>
            <a:t>7 Retos</a:t>
          </a:r>
        </a:p>
      </dgm:t>
    </dgm:pt>
    <dgm:pt modelId="{67320265-9535-4611-B9D7-721D4861100E}" type="parTrans" cxnId="{2E4F2F70-8B18-43F3-B505-916FC72409DE}">
      <dgm:prSet/>
      <dgm:spPr/>
      <dgm:t>
        <a:bodyPr/>
        <a:lstStyle/>
        <a:p>
          <a:endParaRPr lang="es-CO"/>
        </a:p>
      </dgm:t>
    </dgm:pt>
    <dgm:pt modelId="{42727651-CCF3-47C1-B5B6-D66F6D7C4F59}" type="sibTrans" cxnId="{2E4F2F70-8B18-43F3-B505-916FC72409DE}">
      <dgm:prSet/>
      <dgm:spPr/>
      <dgm:t>
        <a:bodyPr/>
        <a:lstStyle/>
        <a:p>
          <a:endParaRPr lang="es-CO"/>
        </a:p>
      </dgm:t>
    </dgm:pt>
    <dgm:pt modelId="{CEB39D62-D16B-4F63-8A9A-59EF42BE1B2B}" type="pres">
      <dgm:prSet presAssocID="{37F43CEF-9236-4EDD-857C-8177B39AFA0D}" presName="arrowDiagram" presStyleCnt="0">
        <dgm:presLayoutVars>
          <dgm:chMax val="5"/>
          <dgm:dir/>
          <dgm:resizeHandles val="exact"/>
        </dgm:presLayoutVars>
      </dgm:prSet>
      <dgm:spPr/>
    </dgm:pt>
    <dgm:pt modelId="{4D1DCFA4-6ACA-4E03-AF8A-ABD40DB669FF}" type="pres">
      <dgm:prSet presAssocID="{37F43CEF-9236-4EDD-857C-8177B39AFA0D}" presName="arrow" presStyleLbl="bgShp" presStyleIdx="0" presStyleCnt="1" custScaleX="117973" custLinFactNeighborX="-21871" custLinFactNeighborY="-84329"/>
      <dgm:spPr>
        <a:solidFill>
          <a:schemeClr val="accent2"/>
        </a:solidFill>
      </dgm:spPr>
    </dgm:pt>
    <dgm:pt modelId="{04EEA321-1113-4146-991D-D6A183EAD33A}" type="pres">
      <dgm:prSet presAssocID="{37F43CEF-9236-4EDD-857C-8177B39AFA0D}" presName="arrowDiagram2" presStyleCnt="0"/>
      <dgm:spPr/>
    </dgm:pt>
    <dgm:pt modelId="{A7C842B1-D8A1-452F-B927-AA759DB9D561}" type="pres">
      <dgm:prSet presAssocID="{77400947-9BC1-4497-85ED-7735B5ECB9E8}" presName="bullet2a" presStyleLbl="node1" presStyleIdx="0" presStyleCnt="2"/>
      <dgm:spPr>
        <a:solidFill>
          <a:srgbClr val="F0F0F0"/>
        </a:solidFill>
      </dgm:spPr>
    </dgm:pt>
    <dgm:pt modelId="{9943DA31-2B2F-4BFA-AF64-EE2BDA5DA430}" type="pres">
      <dgm:prSet presAssocID="{77400947-9BC1-4497-85ED-7735B5ECB9E8}" presName="textBox2a" presStyleLbl="revTx" presStyleIdx="0" presStyleCnt="2">
        <dgm:presLayoutVars>
          <dgm:bulletEnabled val="1"/>
        </dgm:presLayoutVars>
      </dgm:prSet>
      <dgm:spPr/>
    </dgm:pt>
    <dgm:pt modelId="{B1765072-6A57-4340-852E-04E20FEB9A9C}" type="pres">
      <dgm:prSet presAssocID="{E9A08BF7-CD83-4EEE-832E-5682360AAF79}" presName="bullet2b" presStyleLbl="node1" presStyleIdx="1" presStyleCnt="2"/>
      <dgm:spPr>
        <a:solidFill>
          <a:srgbClr val="F0F0F0"/>
        </a:solidFill>
      </dgm:spPr>
    </dgm:pt>
    <dgm:pt modelId="{EFA7167D-00A8-49FD-950F-C847C881C539}" type="pres">
      <dgm:prSet presAssocID="{E9A08BF7-CD83-4EEE-832E-5682360AAF79}" presName="textBox2b" presStyleLbl="revTx" presStyleIdx="1" presStyleCnt="2" custScaleY="89084" custLinFactNeighborX="7397" custLinFactNeighborY="-120">
        <dgm:presLayoutVars>
          <dgm:bulletEnabled val="1"/>
        </dgm:presLayoutVars>
      </dgm:prSet>
      <dgm:spPr/>
    </dgm:pt>
  </dgm:ptLst>
  <dgm:cxnLst>
    <dgm:cxn modelId="{FA591B25-B787-48B4-B9C3-5610EE6BC2B8}" type="presOf" srcId="{77400947-9BC1-4497-85ED-7735B5ECB9E8}" destId="{9943DA31-2B2F-4BFA-AF64-EE2BDA5DA430}" srcOrd="0" destOrd="0" presId="urn:microsoft.com/office/officeart/2005/8/layout/arrow2"/>
    <dgm:cxn modelId="{2E4F2F70-8B18-43F3-B505-916FC72409DE}" srcId="{37F43CEF-9236-4EDD-857C-8177B39AFA0D}" destId="{E9A08BF7-CD83-4EEE-832E-5682360AAF79}" srcOrd="1" destOrd="0" parTransId="{67320265-9535-4611-B9D7-721D4861100E}" sibTransId="{42727651-CCF3-47C1-B5B6-D66F6D7C4F59}"/>
    <dgm:cxn modelId="{AD712194-082F-4BC0-8B75-D1CD57D06443}" type="presOf" srcId="{37F43CEF-9236-4EDD-857C-8177B39AFA0D}" destId="{CEB39D62-D16B-4F63-8A9A-59EF42BE1B2B}" srcOrd="0" destOrd="0" presId="urn:microsoft.com/office/officeart/2005/8/layout/arrow2"/>
    <dgm:cxn modelId="{2E9B679D-5C5E-482B-97A0-FC220E1E35CA}" srcId="{37F43CEF-9236-4EDD-857C-8177B39AFA0D}" destId="{77400947-9BC1-4497-85ED-7735B5ECB9E8}" srcOrd="0" destOrd="0" parTransId="{E8C574EB-09C2-4BC0-BE6B-13D4AF0CC7C2}" sibTransId="{29A3AD3C-42D6-4D47-B5AB-85863BCB1483}"/>
    <dgm:cxn modelId="{498AB9F1-7032-4C72-80DD-E1916B8A861F}" type="presOf" srcId="{E9A08BF7-CD83-4EEE-832E-5682360AAF79}" destId="{EFA7167D-00A8-49FD-950F-C847C881C539}" srcOrd="0" destOrd="0" presId="urn:microsoft.com/office/officeart/2005/8/layout/arrow2"/>
    <dgm:cxn modelId="{DAD88942-C780-4F88-9F22-C0A008FE84A8}" type="presParOf" srcId="{CEB39D62-D16B-4F63-8A9A-59EF42BE1B2B}" destId="{4D1DCFA4-6ACA-4E03-AF8A-ABD40DB669FF}" srcOrd="0" destOrd="0" presId="urn:microsoft.com/office/officeart/2005/8/layout/arrow2"/>
    <dgm:cxn modelId="{4DA69AC0-4448-4D71-965A-303B93BEE0D0}" type="presParOf" srcId="{CEB39D62-D16B-4F63-8A9A-59EF42BE1B2B}" destId="{04EEA321-1113-4146-991D-D6A183EAD33A}" srcOrd="1" destOrd="0" presId="urn:microsoft.com/office/officeart/2005/8/layout/arrow2"/>
    <dgm:cxn modelId="{80B47001-7B9E-4707-BB5F-1B7EA5626E1D}" type="presParOf" srcId="{04EEA321-1113-4146-991D-D6A183EAD33A}" destId="{A7C842B1-D8A1-452F-B927-AA759DB9D561}" srcOrd="0" destOrd="0" presId="urn:microsoft.com/office/officeart/2005/8/layout/arrow2"/>
    <dgm:cxn modelId="{D4EAA61A-78F0-4D1B-94FF-D08967CE8714}" type="presParOf" srcId="{04EEA321-1113-4146-991D-D6A183EAD33A}" destId="{9943DA31-2B2F-4BFA-AF64-EE2BDA5DA430}" srcOrd="1" destOrd="0" presId="urn:microsoft.com/office/officeart/2005/8/layout/arrow2"/>
    <dgm:cxn modelId="{EA9D57A9-499D-4800-9192-57A94E16872D}" type="presParOf" srcId="{04EEA321-1113-4146-991D-D6A183EAD33A}" destId="{B1765072-6A57-4340-852E-04E20FEB9A9C}" srcOrd="2" destOrd="0" presId="urn:microsoft.com/office/officeart/2005/8/layout/arrow2"/>
    <dgm:cxn modelId="{1D09B063-A531-4D69-9549-6299ACFA7FF2}" type="presParOf" srcId="{04EEA321-1113-4146-991D-D6A183EAD33A}" destId="{EFA7167D-00A8-49FD-950F-C847C881C539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84CF1-2DB8-4972-9AE6-001AEB54FE1E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E3CB0FB5-D385-4619-93C4-0D7A7DC9E231}">
      <dgm:prSet phldrT="[Texto]"/>
      <dgm:spPr/>
      <dgm:t>
        <a:bodyPr/>
        <a:lstStyle/>
        <a:p>
          <a:r>
            <a:rPr lang="es-ES" b="1" dirty="0"/>
            <a:t>CRECIMIENTO SOSTENIBLE</a:t>
          </a:r>
        </a:p>
      </dgm:t>
    </dgm:pt>
    <dgm:pt modelId="{298249EE-4ABA-47E2-B01E-71959ED9DC08}" type="parTrans" cxnId="{46765202-698D-4478-9C40-87A72BE6C8F2}">
      <dgm:prSet/>
      <dgm:spPr/>
      <dgm:t>
        <a:bodyPr/>
        <a:lstStyle/>
        <a:p>
          <a:endParaRPr lang="es-CO"/>
        </a:p>
      </dgm:t>
    </dgm:pt>
    <dgm:pt modelId="{A5D4F64F-633A-4F2A-B2EF-9AE220A7D85A}" type="sibTrans" cxnId="{46765202-698D-4478-9C40-87A72BE6C8F2}">
      <dgm:prSet/>
      <dgm:spPr/>
      <dgm:t>
        <a:bodyPr/>
        <a:lstStyle/>
        <a:p>
          <a:endParaRPr lang="es-CO"/>
        </a:p>
      </dgm:t>
    </dgm:pt>
    <dgm:pt modelId="{F04F69CE-18CD-4A86-BBD2-F1E23E745011}">
      <dgm:prSet phldrT="[Texto]"/>
      <dgm:spPr/>
      <dgm:t>
        <a:bodyPr/>
        <a:lstStyle/>
        <a:p>
          <a:r>
            <a:rPr lang="es-ES" b="1" dirty="0"/>
            <a:t>FINANCIERA </a:t>
          </a:r>
        </a:p>
      </dgm:t>
    </dgm:pt>
    <dgm:pt modelId="{A885C76D-9CDF-4503-A563-D6A9F3BCBE6E}" type="parTrans" cxnId="{C37A4D80-331A-44F9-9389-599F907DF63A}">
      <dgm:prSet/>
      <dgm:spPr/>
      <dgm:t>
        <a:bodyPr/>
        <a:lstStyle/>
        <a:p>
          <a:endParaRPr lang="es-CO"/>
        </a:p>
      </dgm:t>
    </dgm:pt>
    <dgm:pt modelId="{3345D27D-CA1F-4E1C-AB20-7B83AD6D9A82}" type="sibTrans" cxnId="{C37A4D80-331A-44F9-9389-599F907DF63A}">
      <dgm:prSet/>
      <dgm:spPr/>
      <dgm:t>
        <a:bodyPr/>
        <a:lstStyle/>
        <a:p>
          <a:endParaRPr lang="es-CO"/>
        </a:p>
      </dgm:t>
    </dgm:pt>
    <dgm:pt modelId="{901C031E-1350-45C5-BEB0-56ACBE2D03ED}">
      <dgm:prSet phldrT="[Texto]"/>
      <dgm:spPr/>
      <dgm:t>
        <a:bodyPr/>
        <a:lstStyle/>
        <a:p>
          <a:r>
            <a:rPr lang="es-CO" b="1" dirty="0"/>
            <a:t>CLIENTE, PRODUCTO Y MERCADO</a:t>
          </a:r>
        </a:p>
      </dgm:t>
    </dgm:pt>
    <dgm:pt modelId="{8D6CAF38-D02D-4401-8F17-4A9F071B3F94}" type="parTrans" cxnId="{59CCF6E7-7437-4EA9-B0F3-570D1FD11A91}">
      <dgm:prSet/>
      <dgm:spPr/>
      <dgm:t>
        <a:bodyPr/>
        <a:lstStyle/>
        <a:p>
          <a:endParaRPr lang="es-CO"/>
        </a:p>
      </dgm:t>
    </dgm:pt>
    <dgm:pt modelId="{B52177CC-F4F0-47B8-B2AE-730292FA9F4D}" type="sibTrans" cxnId="{59CCF6E7-7437-4EA9-B0F3-570D1FD11A91}">
      <dgm:prSet/>
      <dgm:spPr/>
      <dgm:t>
        <a:bodyPr/>
        <a:lstStyle/>
        <a:p>
          <a:endParaRPr lang="es-CO"/>
        </a:p>
      </dgm:t>
    </dgm:pt>
    <dgm:pt modelId="{D897E45F-DF23-467E-AB9C-30CD110B8E5C}">
      <dgm:prSet phldrT="[Texto]"/>
      <dgm:spPr/>
      <dgm:t>
        <a:bodyPr/>
        <a:lstStyle/>
        <a:p>
          <a:r>
            <a:rPr lang="es-CO" b="1" dirty="0"/>
            <a:t>FORTALECIMIENTO INSTITUCIONAL</a:t>
          </a:r>
        </a:p>
      </dgm:t>
    </dgm:pt>
    <dgm:pt modelId="{38EDC432-102C-4609-9312-B4FB7541E55D}" type="parTrans" cxnId="{D39C2A15-ACFE-46B0-9780-5850803A7447}">
      <dgm:prSet/>
      <dgm:spPr/>
      <dgm:t>
        <a:bodyPr/>
        <a:lstStyle/>
        <a:p>
          <a:endParaRPr lang="es-CO"/>
        </a:p>
      </dgm:t>
    </dgm:pt>
    <dgm:pt modelId="{E93913AF-5452-460F-88D3-D8E20D70E272}" type="sibTrans" cxnId="{D39C2A15-ACFE-46B0-9780-5850803A7447}">
      <dgm:prSet/>
      <dgm:spPr/>
      <dgm:t>
        <a:bodyPr/>
        <a:lstStyle/>
        <a:p>
          <a:endParaRPr lang="es-CO"/>
        </a:p>
      </dgm:t>
    </dgm:pt>
    <dgm:pt modelId="{07A7FC42-3E7B-46E1-AD65-6C618B1AD025}">
      <dgm:prSet phldrT="[Texto]"/>
      <dgm:spPr/>
      <dgm:t>
        <a:bodyPr/>
        <a:lstStyle/>
        <a:p>
          <a:r>
            <a:rPr lang="es-CO" b="1" dirty="0"/>
            <a:t>APRENDIZAJE Y CULTURA</a:t>
          </a:r>
        </a:p>
      </dgm:t>
    </dgm:pt>
    <dgm:pt modelId="{E919AF39-9AFD-4980-A49A-74F4C96FFC4F}" type="parTrans" cxnId="{DB5D8D8B-5E11-4FE3-A92D-B12C12DEC8E5}">
      <dgm:prSet/>
      <dgm:spPr/>
      <dgm:t>
        <a:bodyPr/>
        <a:lstStyle/>
        <a:p>
          <a:endParaRPr lang="es-CO"/>
        </a:p>
      </dgm:t>
    </dgm:pt>
    <dgm:pt modelId="{7DD8C9FC-0FF8-4A36-AA37-879D7CE3131B}" type="sibTrans" cxnId="{DB5D8D8B-5E11-4FE3-A92D-B12C12DEC8E5}">
      <dgm:prSet/>
      <dgm:spPr/>
      <dgm:t>
        <a:bodyPr/>
        <a:lstStyle/>
        <a:p>
          <a:endParaRPr lang="es-CO"/>
        </a:p>
      </dgm:t>
    </dgm:pt>
    <dgm:pt modelId="{F09408E8-3A7F-4510-AB87-5318340E3594}" type="pres">
      <dgm:prSet presAssocID="{52F84CF1-2DB8-4972-9AE6-001AEB54FE1E}" presName="Name0" presStyleCnt="0">
        <dgm:presLayoutVars>
          <dgm:dir/>
          <dgm:resizeHandles val="exact"/>
        </dgm:presLayoutVars>
      </dgm:prSet>
      <dgm:spPr/>
    </dgm:pt>
    <dgm:pt modelId="{236CEE1B-D631-42CF-92C7-DAAE7816451F}" type="pres">
      <dgm:prSet presAssocID="{52F84CF1-2DB8-4972-9AE6-001AEB54FE1E}" presName="cycle" presStyleCnt="0"/>
      <dgm:spPr/>
    </dgm:pt>
    <dgm:pt modelId="{3E891382-95F8-429E-9693-27B3194E5B69}" type="pres">
      <dgm:prSet presAssocID="{E3CB0FB5-D385-4619-93C4-0D7A7DC9E231}" presName="nodeFirstNode" presStyleLbl="node1" presStyleIdx="0" presStyleCnt="5">
        <dgm:presLayoutVars>
          <dgm:bulletEnabled val="1"/>
        </dgm:presLayoutVars>
      </dgm:prSet>
      <dgm:spPr/>
    </dgm:pt>
    <dgm:pt modelId="{EBE0F6C7-29DF-4AFD-B0E3-A5E40BF9C015}" type="pres">
      <dgm:prSet presAssocID="{A5D4F64F-633A-4F2A-B2EF-9AE220A7D85A}" presName="sibTransFirstNode" presStyleLbl="bgShp" presStyleIdx="0" presStyleCnt="1"/>
      <dgm:spPr/>
    </dgm:pt>
    <dgm:pt modelId="{652CF3C2-DD9C-4A79-856E-C18E2B0727A7}" type="pres">
      <dgm:prSet presAssocID="{F04F69CE-18CD-4A86-BBD2-F1E23E745011}" presName="nodeFollowingNodes" presStyleLbl="node1" presStyleIdx="1" presStyleCnt="5">
        <dgm:presLayoutVars>
          <dgm:bulletEnabled val="1"/>
        </dgm:presLayoutVars>
      </dgm:prSet>
      <dgm:spPr/>
    </dgm:pt>
    <dgm:pt modelId="{A627D3C3-CC5A-4CDB-A57A-445B17BB36B4}" type="pres">
      <dgm:prSet presAssocID="{901C031E-1350-45C5-BEB0-56ACBE2D03ED}" presName="nodeFollowingNodes" presStyleLbl="node1" presStyleIdx="2" presStyleCnt="5">
        <dgm:presLayoutVars>
          <dgm:bulletEnabled val="1"/>
        </dgm:presLayoutVars>
      </dgm:prSet>
      <dgm:spPr/>
    </dgm:pt>
    <dgm:pt modelId="{4B6FA67B-F695-46AF-AC37-DDA472598AA3}" type="pres">
      <dgm:prSet presAssocID="{D897E45F-DF23-467E-AB9C-30CD110B8E5C}" presName="nodeFollowingNodes" presStyleLbl="node1" presStyleIdx="3" presStyleCnt="5">
        <dgm:presLayoutVars>
          <dgm:bulletEnabled val="1"/>
        </dgm:presLayoutVars>
      </dgm:prSet>
      <dgm:spPr/>
    </dgm:pt>
    <dgm:pt modelId="{9D27CCAC-9170-4C00-8042-DF77CA7359AB}" type="pres">
      <dgm:prSet presAssocID="{07A7FC42-3E7B-46E1-AD65-6C618B1AD025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6765202-698D-4478-9C40-87A72BE6C8F2}" srcId="{52F84CF1-2DB8-4972-9AE6-001AEB54FE1E}" destId="{E3CB0FB5-D385-4619-93C4-0D7A7DC9E231}" srcOrd="0" destOrd="0" parTransId="{298249EE-4ABA-47E2-B01E-71959ED9DC08}" sibTransId="{A5D4F64F-633A-4F2A-B2EF-9AE220A7D85A}"/>
    <dgm:cxn modelId="{D39C2A15-ACFE-46B0-9780-5850803A7447}" srcId="{52F84CF1-2DB8-4972-9AE6-001AEB54FE1E}" destId="{D897E45F-DF23-467E-AB9C-30CD110B8E5C}" srcOrd="3" destOrd="0" parTransId="{38EDC432-102C-4609-9312-B4FB7541E55D}" sibTransId="{E93913AF-5452-460F-88D3-D8E20D70E272}"/>
    <dgm:cxn modelId="{EE4DE44E-8C9F-42BF-9FFB-13D52B512619}" type="presOf" srcId="{E3CB0FB5-D385-4619-93C4-0D7A7DC9E231}" destId="{3E891382-95F8-429E-9693-27B3194E5B69}" srcOrd="0" destOrd="0" presId="urn:microsoft.com/office/officeart/2005/8/layout/cycle3"/>
    <dgm:cxn modelId="{C37A4D80-331A-44F9-9389-599F907DF63A}" srcId="{52F84CF1-2DB8-4972-9AE6-001AEB54FE1E}" destId="{F04F69CE-18CD-4A86-BBD2-F1E23E745011}" srcOrd="1" destOrd="0" parTransId="{A885C76D-9CDF-4503-A563-D6A9F3BCBE6E}" sibTransId="{3345D27D-CA1F-4E1C-AB20-7B83AD6D9A82}"/>
    <dgm:cxn modelId="{DB5D8D8B-5E11-4FE3-A92D-B12C12DEC8E5}" srcId="{52F84CF1-2DB8-4972-9AE6-001AEB54FE1E}" destId="{07A7FC42-3E7B-46E1-AD65-6C618B1AD025}" srcOrd="4" destOrd="0" parTransId="{E919AF39-9AFD-4980-A49A-74F4C96FFC4F}" sibTransId="{7DD8C9FC-0FF8-4A36-AA37-879D7CE3131B}"/>
    <dgm:cxn modelId="{B84BDD93-7C0B-4050-B952-719F08A079F5}" type="presOf" srcId="{901C031E-1350-45C5-BEB0-56ACBE2D03ED}" destId="{A627D3C3-CC5A-4CDB-A57A-445B17BB36B4}" srcOrd="0" destOrd="0" presId="urn:microsoft.com/office/officeart/2005/8/layout/cycle3"/>
    <dgm:cxn modelId="{C8ED0EB0-C658-4C62-A879-1B6B6C01A38B}" type="presOf" srcId="{F04F69CE-18CD-4A86-BBD2-F1E23E745011}" destId="{652CF3C2-DD9C-4A79-856E-C18E2B0727A7}" srcOrd="0" destOrd="0" presId="urn:microsoft.com/office/officeart/2005/8/layout/cycle3"/>
    <dgm:cxn modelId="{062C05D4-0051-4224-B807-E630C82A0178}" type="presOf" srcId="{D897E45F-DF23-467E-AB9C-30CD110B8E5C}" destId="{4B6FA67B-F695-46AF-AC37-DDA472598AA3}" srcOrd="0" destOrd="0" presId="urn:microsoft.com/office/officeart/2005/8/layout/cycle3"/>
    <dgm:cxn modelId="{59CCF6E7-7437-4EA9-B0F3-570D1FD11A91}" srcId="{52F84CF1-2DB8-4972-9AE6-001AEB54FE1E}" destId="{901C031E-1350-45C5-BEB0-56ACBE2D03ED}" srcOrd="2" destOrd="0" parTransId="{8D6CAF38-D02D-4401-8F17-4A9F071B3F94}" sibTransId="{B52177CC-F4F0-47B8-B2AE-730292FA9F4D}"/>
    <dgm:cxn modelId="{29457FE8-9D03-4224-B81B-082B269CD0F5}" type="presOf" srcId="{07A7FC42-3E7B-46E1-AD65-6C618B1AD025}" destId="{9D27CCAC-9170-4C00-8042-DF77CA7359AB}" srcOrd="0" destOrd="0" presId="urn:microsoft.com/office/officeart/2005/8/layout/cycle3"/>
    <dgm:cxn modelId="{909841EA-B937-4CBE-9EB6-2C1656AF4AFC}" type="presOf" srcId="{A5D4F64F-633A-4F2A-B2EF-9AE220A7D85A}" destId="{EBE0F6C7-29DF-4AFD-B0E3-A5E40BF9C015}" srcOrd="0" destOrd="0" presId="urn:microsoft.com/office/officeart/2005/8/layout/cycle3"/>
    <dgm:cxn modelId="{ECB843FA-7807-4808-8027-7833647AA10A}" type="presOf" srcId="{52F84CF1-2DB8-4972-9AE6-001AEB54FE1E}" destId="{F09408E8-3A7F-4510-AB87-5318340E3594}" srcOrd="0" destOrd="0" presId="urn:microsoft.com/office/officeart/2005/8/layout/cycle3"/>
    <dgm:cxn modelId="{43971AD1-6971-4346-B956-04AD92747121}" type="presParOf" srcId="{F09408E8-3A7F-4510-AB87-5318340E3594}" destId="{236CEE1B-D631-42CF-92C7-DAAE7816451F}" srcOrd="0" destOrd="0" presId="urn:microsoft.com/office/officeart/2005/8/layout/cycle3"/>
    <dgm:cxn modelId="{4AF36106-4F82-4DB9-B822-1A75A33CE756}" type="presParOf" srcId="{236CEE1B-D631-42CF-92C7-DAAE7816451F}" destId="{3E891382-95F8-429E-9693-27B3194E5B69}" srcOrd="0" destOrd="0" presId="urn:microsoft.com/office/officeart/2005/8/layout/cycle3"/>
    <dgm:cxn modelId="{E79D99B7-4EA1-448D-AA4D-867A8A093284}" type="presParOf" srcId="{236CEE1B-D631-42CF-92C7-DAAE7816451F}" destId="{EBE0F6C7-29DF-4AFD-B0E3-A5E40BF9C015}" srcOrd="1" destOrd="0" presId="urn:microsoft.com/office/officeart/2005/8/layout/cycle3"/>
    <dgm:cxn modelId="{3C56DB7D-EC3D-4DC8-933E-F7E54068D5F7}" type="presParOf" srcId="{236CEE1B-D631-42CF-92C7-DAAE7816451F}" destId="{652CF3C2-DD9C-4A79-856E-C18E2B0727A7}" srcOrd="2" destOrd="0" presId="urn:microsoft.com/office/officeart/2005/8/layout/cycle3"/>
    <dgm:cxn modelId="{D4486C59-6D22-4FD0-A5C1-F4FD12C08593}" type="presParOf" srcId="{236CEE1B-D631-42CF-92C7-DAAE7816451F}" destId="{A627D3C3-CC5A-4CDB-A57A-445B17BB36B4}" srcOrd="3" destOrd="0" presId="urn:microsoft.com/office/officeart/2005/8/layout/cycle3"/>
    <dgm:cxn modelId="{8319A359-65F9-4AC3-8218-3FB02CBB9125}" type="presParOf" srcId="{236CEE1B-D631-42CF-92C7-DAAE7816451F}" destId="{4B6FA67B-F695-46AF-AC37-DDA472598AA3}" srcOrd="4" destOrd="0" presId="urn:microsoft.com/office/officeart/2005/8/layout/cycle3"/>
    <dgm:cxn modelId="{AB57071F-8725-4BF0-9BFF-9DAFF2995A98}" type="presParOf" srcId="{236CEE1B-D631-42CF-92C7-DAAE7816451F}" destId="{9D27CCAC-9170-4C00-8042-DF77CA7359A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DCFA4-6ACA-4E03-AF8A-ABD40DB669FF}">
      <dsp:nvSpPr>
        <dsp:cNvPr id="0" name=""/>
        <dsp:cNvSpPr/>
      </dsp:nvSpPr>
      <dsp:spPr>
        <a:xfrm>
          <a:off x="-2" y="0"/>
          <a:ext cx="7565278" cy="40079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842B1-D8A1-452F-B927-AA759DB9D561}">
      <dsp:nvSpPr>
        <dsp:cNvPr id="0" name=""/>
        <dsp:cNvSpPr/>
      </dsp:nvSpPr>
      <dsp:spPr>
        <a:xfrm>
          <a:off x="2067233" y="2184332"/>
          <a:ext cx="224445" cy="224445"/>
        </a:xfrm>
        <a:prstGeom prst="ellipse">
          <a:avLst/>
        </a:prstGeom>
        <a:solidFill>
          <a:srgbClr val="F0F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3DA31-2B2F-4BFA-AF64-EE2BDA5DA430}">
      <dsp:nvSpPr>
        <dsp:cNvPr id="0" name=""/>
        <dsp:cNvSpPr/>
      </dsp:nvSpPr>
      <dsp:spPr>
        <a:xfrm>
          <a:off x="2179456" y="2296555"/>
          <a:ext cx="2084134" cy="1711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929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rgbClr val="E05D0F"/>
              </a:solidFill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rgbClr val="E05D0F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rgbClr val="E05D0F"/>
              </a:solidFill>
            </a:rPr>
            <a:t>9 Retos</a:t>
          </a:r>
          <a:endParaRPr lang="es-CO" sz="3600" kern="1200" dirty="0">
            <a:solidFill>
              <a:srgbClr val="E05D0F"/>
            </a:solidFill>
          </a:endParaRPr>
        </a:p>
      </dsp:txBody>
      <dsp:txXfrm>
        <a:off x="2179456" y="2296555"/>
        <a:ext cx="2084134" cy="1711394"/>
      </dsp:txXfrm>
    </dsp:sp>
    <dsp:sp modelId="{B1765072-6A57-4340-852E-04E20FEB9A9C}">
      <dsp:nvSpPr>
        <dsp:cNvPr id="0" name=""/>
        <dsp:cNvSpPr/>
      </dsp:nvSpPr>
      <dsp:spPr>
        <a:xfrm>
          <a:off x="4135336" y="1162305"/>
          <a:ext cx="384763" cy="384763"/>
        </a:xfrm>
        <a:prstGeom prst="ellipse">
          <a:avLst/>
        </a:prstGeom>
        <a:solidFill>
          <a:srgbClr val="F0F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7167D-00A8-49FD-950F-C847C881C539}">
      <dsp:nvSpPr>
        <dsp:cNvPr id="0" name=""/>
        <dsp:cNvSpPr/>
      </dsp:nvSpPr>
      <dsp:spPr>
        <a:xfrm>
          <a:off x="4481881" y="1496318"/>
          <a:ext cx="2084134" cy="2363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878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rgbClr val="E05D0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 dirty="0">
            <a:solidFill>
              <a:srgbClr val="E05D0F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rgbClr val="E05D0F"/>
              </a:solidFill>
              <a:latin typeface="Calibri" panose="020F0502020204030204"/>
              <a:ea typeface="+mn-ea"/>
              <a:cs typeface="+mn-cs"/>
            </a:rPr>
            <a:t>7 Retos</a:t>
          </a:r>
        </a:p>
      </dsp:txBody>
      <dsp:txXfrm>
        <a:off x="4481881" y="1496318"/>
        <a:ext cx="2084134" cy="2363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0F6C7-29DF-4AFD-B0E3-A5E40BF9C015}">
      <dsp:nvSpPr>
        <dsp:cNvPr id="0" name=""/>
        <dsp:cNvSpPr/>
      </dsp:nvSpPr>
      <dsp:spPr>
        <a:xfrm>
          <a:off x="1078470" y="-22071"/>
          <a:ext cx="3872806" cy="3872806"/>
        </a:xfrm>
        <a:prstGeom prst="circularArrow">
          <a:avLst>
            <a:gd name="adj1" fmla="val 5544"/>
            <a:gd name="adj2" fmla="val 330680"/>
            <a:gd name="adj3" fmla="val 13820758"/>
            <a:gd name="adj4" fmla="val 17358739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91382-95F8-429E-9693-27B3194E5B69}">
      <dsp:nvSpPr>
        <dsp:cNvPr id="0" name=""/>
        <dsp:cNvSpPr/>
      </dsp:nvSpPr>
      <dsp:spPr>
        <a:xfrm>
          <a:off x="2125721" y="238"/>
          <a:ext cx="1778304" cy="889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CRECIMIENTO SOSTENIBLE</a:t>
          </a:r>
        </a:p>
      </dsp:txBody>
      <dsp:txXfrm>
        <a:off x="2169126" y="43643"/>
        <a:ext cx="1691494" cy="802342"/>
      </dsp:txXfrm>
    </dsp:sp>
    <dsp:sp modelId="{652CF3C2-DD9C-4A79-856E-C18E2B0727A7}">
      <dsp:nvSpPr>
        <dsp:cNvPr id="0" name=""/>
        <dsp:cNvSpPr/>
      </dsp:nvSpPr>
      <dsp:spPr>
        <a:xfrm>
          <a:off x="3696407" y="1141408"/>
          <a:ext cx="1778304" cy="889152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FINANCIERA </a:t>
          </a:r>
        </a:p>
      </dsp:txBody>
      <dsp:txXfrm>
        <a:off x="3739812" y="1184813"/>
        <a:ext cx="1691494" cy="802342"/>
      </dsp:txXfrm>
    </dsp:sp>
    <dsp:sp modelId="{A627D3C3-CC5A-4CDB-A57A-445B17BB36B4}">
      <dsp:nvSpPr>
        <dsp:cNvPr id="0" name=""/>
        <dsp:cNvSpPr/>
      </dsp:nvSpPr>
      <dsp:spPr>
        <a:xfrm>
          <a:off x="3096458" y="2987860"/>
          <a:ext cx="1778304" cy="889152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/>
            <a:t>CLIENTE, PRODUCTO Y MERCADO</a:t>
          </a:r>
        </a:p>
      </dsp:txBody>
      <dsp:txXfrm>
        <a:off x="3139863" y="3031265"/>
        <a:ext cx="1691494" cy="802342"/>
      </dsp:txXfrm>
    </dsp:sp>
    <dsp:sp modelId="{4B6FA67B-F695-46AF-AC37-DDA472598AA3}">
      <dsp:nvSpPr>
        <dsp:cNvPr id="0" name=""/>
        <dsp:cNvSpPr/>
      </dsp:nvSpPr>
      <dsp:spPr>
        <a:xfrm>
          <a:off x="1154984" y="2987860"/>
          <a:ext cx="1778304" cy="889152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/>
            <a:t>FORTALECIMIENTO INSTITUCIONAL</a:t>
          </a:r>
        </a:p>
      </dsp:txBody>
      <dsp:txXfrm>
        <a:off x="1198389" y="3031265"/>
        <a:ext cx="1691494" cy="802342"/>
      </dsp:txXfrm>
    </dsp:sp>
    <dsp:sp modelId="{9D27CCAC-9170-4C00-8042-DF77CA7359AB}">
      <dsp:nvSpPr>
        <dsp:cNvPr id="0" name=""/>
        <dsp:cNvSpPr/>
      </dsp:nvSpPr>
      <dsp:spPr>
        <a:xfrm>
          <a:off x="555035" y="1141408"/>
          <a:ext cx="1778304" cy="88915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/>
            <a:t>APRENDIZAJE Y CULTURA</a:t>
          </a:r>
        </a:p>
      </dsp:txBody>
      <dsp:txXfrm>
        <a:off x="598440" y="1184813"/>
        <a:ext cx="1691494" cy="802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611DB-C621-48BA-AEBE-CD7FA8AA5B4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73A2D-E5B1-4C92-B9EA-4EF59F9A11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116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1E899-AA88-1609-38CF-23DC18D5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9B22D2-56C3-24E9-BF18-CE37289C2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64C22-7185-AF0F-4F35-39313739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4AD4AB-646B-E196-D0DF-5EC7847F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4FB076-D563-5636-60FD-8B570870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034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990FD-17D5-325F-D1AE-A3F67498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6A2549-04F4-8182-39B7-64EF57B23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69FBAE-75D5-D33E-59CB-5D827CC7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993DCB-C865-E2DF-CE39-9CC70E80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75E9F-1EBE-2C50-7FE2-E1E6D2DB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31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6F9EE5-1C75-A1BD-4A98-786C95517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793576-80DD-C87C-DCCD-A2624A1C2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0C146-21BB-66BA-89B2-75E0FC98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D72B16-460D-69F4-828E-6BA671B6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A047E-A600-4039-2B84-95BCB82E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195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3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37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88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20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306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74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80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51ABD-7C0C-4327-E2BB-56041467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AD1195-0634-2D32-0FBB-10CF56E0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17BFA-AA17-F804-EB51-D2B4DCB0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D283E-2D11-8ED8-7842-5B440E11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2F4812-933A-65FC-66E1-CD51B62A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6019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42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19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22/01/2024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86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7" indent="0" algn="ctr">
              <a:buNone/>
              <a:defRPr sz="2000"/>
            </a:lvl2pPr>
            <a:lvl3pPr marL="914416" indent="0" algn="ctr">
              <a:buNone/>
              <a:defRPr sz="1800"/>
            </a:lvl3pPr>
            <a:lvl4pPr marL="1371624" indent="0" algn="ctr">
              <a:buNone/>
              <a:defRPr sz="1600"/>
            </a:lvl4pPr>
            <a:lvl5pPr marL="1828832" indent="0" algn="ctr">
              <a:buNone/>
              <a:defRPr sz="1600"/>
            </a:lvl5pPr>
            <a:lvl6pPr marL="2286040" indent="0" algn="ctr">
              <a:buNone/>
              <a:defRPr sz="1600"/>
            </a:lvl6pPr>
            <a:lvl7pPr marL="2743249" indent="0" algn="ctr">
              <a:buNone/>
              <a:defRPr sz="1600"/>
            </a:lvl7pPr>
            <a:lvl8pPr marL="3200456" indent="0" algn="ctr">
              <a:buNone/>
              <a:defRPr sz="1600"/>
            </a:lvl8pPr>
            <a:lvl9pPr marL="3657665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774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72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7284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6633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7" indent="0">
              <a:buNone/>
              <a:defRPr sz="2000" b="1"/>
            </a:lvl2pPr>
            <a:lvl3pPr marL="914416" indent="0">
              <a:buNone/>
              <a:defRPr sz="1800" b="1"/>
            </a:lvl3pPr>
            <a:lvl4pPr marL="1371624" indent="0">
              <a:buNone/>
              <a:defRPr sz="1600" b="1"/>
            </a:lvl4pPr>
            <a:lvl5pPr marL="1828832" indent="0">
              <a:buNone/>
              <a:defRPr sz="1600" b="1"/>
            </a:lvl5pPr>
            <a:lvl6pPr marL="2286040" indent="0">
              <a:buNone/>
              <a:defRPr sz="1600" b="1"/>
            </a:lvl6pPr>
            <a:lvl7pPr marL="2743249" indent="0">
              <a:buNone/>
              <a:defRPr sz="1600" b="1"/>
            </a:lvl7pPr>
            <a:lvl8pPr marL="3200456" indent="0">
              <a:buNone/>
              <a:defRPr sz="1600" b="1"/>
            </a:lvl8pPr>
            <a:lvl9pPr marL="3657665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7" indent="0">
              <a:buNone/>
              <a:defRPr sz="2000" b="1"/>
            </a:lvl2pPr>
            <a:lvl3pPr marL="914416" indent="0">
              <a:buNone/>
              <a:defRPr sz="1800" b="1"/>
            </a:lvl3pPr>
            <a:lvl4pPr marL="1371624" indent="0">
              <a:buNone/>
              <a:defRPr sz="1600" b="1"/>
            </a:lvl4pPr>
            <a:lvl5pPr marL="1828832" indent="0">
              <a:buNone/>
              <a:defRPr sz="1600" b="1"/>
            </a:lvl5pPr>
            <a:lvl6pPr marL="2286040" indent="0">
              <a:buNone/>
              <a:defRPr sz="1600" b="1"/>
            </a:lvl6pPr>
            <a:lvl7pPr marL="2743249" indent="0">
              <a:buNone/>
              <a:defRPr sz="1600" b="1"/>
            </a:lvl7pPr>
            <a:lvl8pPr marL="3200456" indent="0">
              <a:buNone/>
              <a:defRPr sz="1600" b="1"/>
            </a:lvl8pPr>
            <a:lvl9pPr marL="3657665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81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4099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A72F6-9615-F94B-CA6E-59499FAB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35A17A-A096-00B7-2034-EB946937F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9029C-2BD0-B732-958C-4ACCFC3B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BD090-C105-DA4C-C1B3-D3D24798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3320C-5CD1-3EB4-80C2-566E260A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246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7" indent="0">
              <a:buNone/>
              <a:defRPr sz="1400"/>
            </a:lvl2pPr>
            <a:lvl3pPr marL="914416" indent="0">
              <a:buNone/>
              <a:defRPr sz="1200"/>
            </a:lvl3pPr>
            <a:lvl4pPr marL="1371624" indent="0">
              <a:buNone/>
              <a:defRPr sz="1000"/>
            </a:lvl4pPr>
            <a:lvl5pPr marL="1828832" indent="0">
              <a:buNone/>
              <a:defRPr sz="1000"/>
            </a:lvl5pPr>
            <a:lvl6pPr marL="2286040" indent="0">
              <a:buNone/>
              <a:defRPr sz="1000"/>
            </a:lvl6pPr>
            <a:lvl7pPr marL="2743249" indent="0">
              <a:buNone/>
              <a:defRPr sz="1000"/>
            </a:lvl7pPr>
            <a:lvl8pPr marL="3200456" indent="0">
              <a:buNone/>
              <a:defRPr sz="1000"/>
            </a:lvl8pPr>
            <a:lvl9pPr marL="3657665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0859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7" indent="0">
              <a:buNone/>
              <a:defRPr sz="2800"/>
            </a:lvl2pPr>
            <a:lvl3pPr marL="914416" indent="0">
              <a:buNone/>
              <a:defRPr sz="2400"/>
            </a:lvl3pPr>
            <a:lvl4pPr marL="1371624" indent="0">
              <a:buNone/>
              <a:defRPr sz="2000"/>
            </a:lvl4pPr>
            <a:lvl5pPr marL="1828832" indent="0">
              <a:buNone/>
              <a:defRPr sz="2000"/>
            </a:lvl5pPr>
            <a:lvl6pPr marL="2286040" indent="0">
              <a:buNone/>
              <a:defRPr sz="2000"/>
            </a:lvl6pPr>
            <a:lvl7pPr marL="2743249" indent="0">
              <a:buNone/>
              <a:defRPr sz="2000"/>
            </a:lvl7pPr>
            <a:lvl8pPr marL="3200456" indent="0">
              <a:buNone/>
              <a:defRPr sz="2000"/>
            </a:lvl8pPr>
            <a:lvl9pPr marL="3657665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7" indent="0">
              <a:buNone/>
              <a:defRPr sz="1400"/>
            </a:lvl2pPr>
            <a:lvl3pPr marL="914416" indent="0">
              <a:buNone/>
              <a:defRPr sz="1200"/>
            </a:lvl3pPr>
            <a:lvl4pPr marL="1371624" indent="0">
              <a:buNone/>
              <a:defRPr sz="1000"/>
            </a:lvl4pPr>
            <a:lvl5pPr marL="1828832" indent="0">
              <a:buNone/>
              <a:defRPr sz="1000"/>
            </a:lvl5pPr>
            <a:lvl6pPr marL="2286040" indent="0">
              <a:buNone/>
              <a:defRPr sz="1000"/>
            </a:lvl6pPr>
            <a:lvl7pPr marL="2743249" indent="0">
              <a:buNone/>
              <a:defRPr sz="1000"/>
            </a:lvl7pPr>
            <a:lvl8pPr marL="3200456" indent="0">
              <a:buNone/>
              <a:defRPr sz="1000"/>
            </a:lvl8pPr>
            <a:lvl9pPr marL="3657665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9197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324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934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F142-8226-3315-C1C4-2A63A1E3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F75153-3598-B2E3-2431-825AF8CBF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79E43-F428-E464-886C-1FBBDB56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44B7F2-C3D2-4A0A-7A2A-EC9F187C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1E289-410C-9741-FCA8-24038B2B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8A05BC-46C3-6815-DB92-F2BA1E9D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911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CA4A5-247B-6A63-A2E6-FDFF2F4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04AAD-98C8-9E63-EF7D-392EEDEA6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99C03E-F39E-D830-D94E-DC047C1E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EF3747-EE85-8B9A-3166-92120F331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AEFD45-E09D-2865-0343-2EA95709C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41908C-DA75-DAEB-F247-37E73185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41B970-66D2-43E8-3FE4-10EA182F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47FE09-1E62-A1DC-BA88-AF242F10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68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B87C4-3DD1-647F-B506-DA82296D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371009-2D3D-649E-10F9-DC6BA57A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A4E68-E5DC-2601-5DDE-998FE404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1AC9DF-1EA3-24C8-8D01-4FE1D05F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361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A4D4AB-8570-1249-772E-7F9ECD5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C367A5-D9E3-08F9-B0D0-25485269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6770C9-E19F-5A36-5F29-7CDE14B9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069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B3015-6D2D-1DE3-406D-E50829C9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2C2E2-4761-B81B-B767-75D5C69E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D5A9B0-DEC2-D173-D280-DC8FA7102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D2B55-F7D6-497D-5670-BEE9252E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3DA751-1F9C-7FDF-7F62-B4A3D9A9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CF8B57-2B71-80B4-447A-C175F2BB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07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A84FC-0494-1518-FECD-B7BD8096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399C51-E69A-010C-A838-F04BFB0E1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CE416A-6F8C-F798-B460-3FB2EBFAB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17EA26-4620-AB4E-B307-C5270BA7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267EB8-B7D9-2077-5CF0-F2B5C0D2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63AC93-28C9-02D8-CA81-3258B0B4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A724B3-F382-C6CB-5849-63C07EE4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5C090-C8DD-6FF4-03E7-86E054020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EE02B5-7A42-9AA3-313E-C7225A5F5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663EE-03CD-4B08-A061-767433F240D0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D8AC5B-6292-B3F6-9AD0-E3EAD1D6A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B10CDC-830D-8ECA-52B0-2CBCEE1D2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778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D2F0538-9991-40B2-AE08-FFAD646C3B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" y="1548"/>
            <a:ext cx="12172317" cy="6854904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199" y="815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691685"/>
            <a:ext cx="10515600" cy="395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914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s-CO" sz="3600" b="1" kern="1200" dirty="0" smtClean="0">
          <a:solidFill>
            <a:srgbClr val="A0372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0372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0D5A3E0-D200-42E6-8959-B81638B469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" y="0"/>
            <a:ext cx="1218017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8D5C-B86C-4A44-9D14-19071D47713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E7A7-E34A-4EAF-AA2E-245ACBFCF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625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16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A03723"/>
          </a:solidFill>
          <a:latin typeface="+mn-lt"/>
          <a:ea typeface="+mj-ea"/>
          <a:cs typeface="+mj-cs"/>
        </a:defRPr>
      </a:lvl1pPr>
    </p:titleStyle>
    <p:bodyStyle>
      <a:lvl1pPr marL="228605" indent="-228605" algn="l" defTabSz="9144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03723"/>
          </a:solidFill>
          <a:latin typeface="+mn-lt"/>
          <a:ea typeface="+mn-ea"/>
          <a:cs typeface="+mn-cs"/>
        </a:defRPr>
      </a:lvl1pPr>
      <a:lvl2pPr marL="685812" indent="-228605" algn="l" defTabSz="9144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19" indent="-228605" algn="l" defTabSz="9144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28" indent="-228605" algn="l" defTabSz="9144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35" indent="-228605" algn="l" defTabSz="9144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44" indent="-228605" algn="l" defTabSz="9144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2" indent="-228605" algn="l" defTabSz="9144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1" indent="-228605" algn="l" defTabSz="9144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8" indent="-228605" algn="l" defTabSz="9144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6" algn="l" defTabSz="914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4" algn="l" defTabSz="914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2" algn="l" defTabSz="914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0" algn="l" defTabSz="914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9" algn="l" defTabSz="914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6" algn="l" defTabSz="914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5" algn="l" defTabSz="9144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mujer en la cocina&#10;&#10;Descripción generada automáticamente con confianza media">
            <a:extLst>
              <a:ext uri="{FF2B5EF4-FFF2-40B4-BE49-F238E27FC236}">
                <a16:creationId xmlns:a16="http://schemas.microsoft.com/office/drawing/2014/main" id="{71400A41-1C68-8047-C459-5D1459B5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09"/>
            <a:ext cx="12192000" cy="685628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8DF0392-E698-CBCA-DC1B-3EB874975F11}"/>
              </a:ext>
            </a:extLst>
          </p:cNvPr>
          <p:cNvSpPr/>
          <p:nvPr/>
        </p:nvSpPr>
        <p:spPr>
          <a:xfrm>
            <a:off x="465943" y="3400379"/>
            <a:ext cx="5630057" cy="1410159"/>
          </a:xfrm>
          <a:prstGeom prst="rect">
            <a:avLst/>
          </a:prstGeom>
          <a:solidFill>
            <a:srgbClr val="F07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/>
              <a:t>PLANEACIÓN ANUAL</a:t>
            </a:r>
          </a:p>
          <a:p>
            <a:pPr algn="ctr"/>
            <a:r>
              <a:rPr lang="es-ES" sz="4800" b="1" dirty="0"/>
              <a:t>2024</a:t>
            </a:r>
            <a:endParaRPr lang="es-CO" sz="4800" b="1" dirty="0"/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55079F8-5693-385F-9153-7D7D53051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861" y="6029507"/>
            <a:ext cx="2372139" cy="408008"/>
          </a:xfrm>
          <a:prstGeom prst="rect">
            <a:avLst/>
          </a:prstGeom>
        </p:spPr>
      </p:pic>
      <p:pic>
        <p:nvPicPr>
          <p:cNvPr id="7" name="Imagen 6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675BB672-5498-8F6B-8B10-895107347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43" y="380729"/>
            <a:ext cx="2462789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3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5B2B675-10E4-5B94-AE66-ADA1748CE6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1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41CE1D-E92E-5699-8922-ADEA92F6B2AC}"/>
              </a:ext>
            </a:extLst>
          </p:cNvPr>
          <p:cNvSpPr txBox="1"/>
          <p:nvPr/>
        </p:nvSpPr>
        <p:spPr>
          <a:xfrm>
            <a:off x="1762539" y="2828835"/>
            <a:ext cx="866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CO" sz="3600" b="1" i="0" u="none" strike="noStrike" kern="2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Misión, Visión y Retos</a:t>
            </a:r>
            <a:endParaRPr kumimoji="0" lang="es-AR" sz="3600" b="1" i="0" u="none" strike="noStrike" kern="28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23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rson distribuciones farmaceuticas :: Mision-y-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19" y="0"/>
            <a:ext cx="9163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0" y="1965104"/>
            <a:ext cx="5018354" cy="44012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Contribuir al desarrollo económico y social del país a través de soluciones financieras para la administración y gestión transparente y eficiente de recursos públicos y privados,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mediante la prestación de servicios innovadores y confiables.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-13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0"/>
            <a:ext cx="3605349" cy="992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19155" y="703972"/>
            <a:ext cx="7646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7F2B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MISIÓN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srgbClr val="782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52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1358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acia un Chile más competitivo y con visión de futuro | AmCham Ch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r="15276"/>
          <a:stretch/>
        </p:blipFill>
        <p:spPr bwMode="auto">
          <a:xfrm>
            <a:off x="5882186" y="1"/>
            <a:ext cx="63098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04503" y="1228842"/>
            <a:ext cx="5558340" cy="5339923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100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Al 2025, nos afianzaremos como una fiduciaria socialmente responsable, enfocada en la solución de las necesidades de nuestros clientes a través de servicios fiduciarios innovadores, generando valor para nuestros accionistas y demás grupos de interés y siendo uno de los mejores lugares para trabajar en Colombia</a:t>
            </a:r>
            <a:endParaRPr kumimoji="0" lang="es-ES" sz="3100" b="0" i="0" u="none" strike="noStrike" kern="1200" cap="none" spc="-18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39780" y="429755"/>
            <a:ext cx="7646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7F2B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</a:t>
            </a:r>
            <a:r>
              <a:rPr lang="es-ES" sz="4400" b="1" dirty="0" err="1">
                <a:solidFill>
                  <a:srgbClr val="7F2B4B"/>
                </a:solidFill>
                <a:latin typeface="Calibri" panose="020F0502020204030204"/>
              </a:rPr>
              <a:t>Ó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7F2B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srgbClr val="7F2B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4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335BE7DC-95C1-282E-4BE3-641582BCD42C}"/>
              </a:ext>
            </a:extLst>
          </p:cNvPr>
          <p:cNvSpPr/>
          <p:nvPr/>
        </p:nvSpPr>
        <p:spPr>
          <a:xfrm>
            <a:off x="-14411" y="6323992"/>
            <a:ext cx="12192000" cy="498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55CB0F6-E70E-E848-2D47-B04ED9FEE7EA}"/>
              </a:ext>
            </a:extLst>
          </p:cNvPr>
          <p:cNvSpPr/>
          <p:nvPr/>
        </p:nvSpPr>
        <p:spPr>
          <a:xfrm>
            <a:off x="10296939" y="26504"/>
            <a:ext cx="1895061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1045CC9A-A171-CEC4-1A5D-8449E122FD27}"/>
              </a:ext>
            </a:extLst>
          </p:cNvPr>
          <p:cNvSpPr txBox="1">
            <a:spLocks/>
          </p:cNvSpPr>
          <p:nvPr/>
        </p:nvSpPr>
        <p:spPr>
          <a:xfrm>
            <a:off x="823789" y="711515"/>
            <a:ext cx="10515600" cy="6133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5B172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RETOS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8" name="Google Shape;376;p19">
            <a:extLst>
              <a:ext uri="{FF2B5EF4-FFF2-40B4-BE49-F238E27FC236}">
                <a16:creationId xmlns:a16="http://schemas.microsoft.com/office/drawing/2014/main" id="{7E36EE0B-C495-89CB-1A05-189C8AB8792D}"/>
              </a:ext>
            </a:extLst>
          </p:cNvPr>
          <p:cNvSpPr/>
          <p:nvPr/>
        </p:nvSpPr>
        <p:spPr>
          <a:xfrm>
            <a:off x="2251512" y="2561741"/>
            <a:ext cx="712375" cy="71827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246;p17">
            <a:extLst>
              <a:ext uri="{FF2B5EF4-FFF2-40B4-BE49-F238E27FC236}">
                <a16:creationId xmlns:a16="http://schemas.microsoft.com/office/drawing/2014/main" id="{01C57D8D-1CE8-937A-2C7F-F4A2521484A0}"/>
              </a:ext>
            </a:extLst>
          </p:cNvPr>
          <p:cNvSpPr/>
          <p:nvPr/>
        </p:nvSpPr>
        <p:spPr>
          <a:xfrm>
            <a:off x="4679094" y="5104936"/>
            <a:ext cx="1243200" cy="51088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Fira Sans Condensed"/>
                <a:ea typeface="Fira Sans Condensed"/>
                <a:cs typeface="Fira Sans Condensed"/>
                <a:sym typeface="Fira Sans Condensed"/>
              </a:rPr>
              <a:t>2024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69" name="Google Shape;246;p17">
            <a:extLst>
              <a:ext uri="{FF2B5EF4-FFF2-40B4-BE49-F238E27FC236}">
                <a16:creationId xmlns:a16="http://schemas.microsoft.com/office/drawing/2014/main" id="{F3551975-3355-9212-DD81-645B40881E3C}"/>
              </a:ext>
            </a:extLst>
          </p:cNvPr>
          <p:cNvSpPr/>
          <p:nvPr/>
        </p:nvSpPr>
        <p:spPr>
          <a:xfrm>
            <a:off x="6853708" y="4497647"/>
            <a:ext cx="1243200" cy="47707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Fira Sans Condensed"/>
                <a:ea typeface="Fira Sans Condensed"/>
                <a:cs typeface="Fira Sans Condensed"/>
                <a:sym typeface="Fira Sans Condensed"/>
              </a:rPr>
              <a:t>2025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C409EEF3-213D-47D2-DA99-4556F5B81DA6}"/>
              </a:ext>
            </a:extLst>
          </p:cNvPr>
          <p:cNvSpPr txBox="1"/>
          <p:nvPr/>
        </p:nvSpPr>
        <p:spPr>
          <a:xfrm>
            <a:off x="2041650" y="1414624"/>
            <a:ext cx="785423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Direccionadores para lograr el crecimiento de los Ingresos y los Clientes, y ampliación de la cobertura de los sectores en los que la fiduciaria incursiona.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E17E2B8-E877-E416-D099-CC5E3A27F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784594"/>
              </p:ext>
            </p:extLst>
          </p:nvPr>
        </p:nvGraphicFramePr>
        <p:xfrm>
          <a:off x="2731666" y="2147808"/>
          <a:ext cx="7565273" cy="400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0" name="Google Shape;12839;p92">
            <a:extLst>
              <a:ext uri="{FF2B5EF4-FFF2-40B4-BE49-F238E27FC236}">
                <a16:creationId xmlns:a16="http://schemas.microsoft.com/office/drawing/2014/main" id="{73918E99-EFB0-4D0D-30B0-EE93656B51A3}"/>
              </a:ext>
            </a:extLst>
          </p:cNvPr>
          <p:cNvGrpSpPr/>
          <p:nvPr/>
        </p:nvGrpSpPr>
        <p:grpSpPr>
          <a:xfrm>
            <a:off x="6897949" y="3343449"/>
            <a:ext cx="385589" cy="385291"/>
            <a:chOff x="4206763" y="2450951"/>
            <a:chExt cx="322151" cy="322374"/>
          </a:xfrm>
        </p:grpSpPr>
        <p:sp>
          <p:nvSpPr>
            <p:cNvPr id="101" name="Google Shape;12840;p92">
              <a:extLst>
                <a:ext uri="{FF2B5EF4-FFF2-40B4-BE49-F238E27FC236}">
                  <a16:creationId xmlns:a16="http://schemas.microsoft.com/office/drawing/2014/main" id="{9A7F0247-54E9-DE8A-0DC6-A12E9D9EFD83}"/>
                </a:ext>
              </a:extLst>
            </p:cNvPr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12841;p92">
              <a:extLst>
                <a:ext uri="{FF2B5EF4-FFF2-40B4-BE49-F238E27FC236}">
                  <a16:creationId xmlns:a16="http://schemas.microsoft.com/office/drawing/2014/main" id="{887E6839-F678-5718-BB81-803B4B77B526}"/>
                </a:ext>
              </a:extLst>
            </p:cNvPr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Google Shape;381;p19">
            <a:extLst>
              <a:ext uri="{FF2B5EF4-FFF2-40B4-BE49-F238E27FC236}">
                <a16:creationId xmlns:a16="http://schemas.microsoft.com/office/drawing/2014/main" id="{1A7AE1FE-896A-443A-820A-AB033F80D0BF}"/>
              </a:ext>
            </a:extLst>
          </p:cNvPr>
          <p:cNvSpPr/>
          <p:nvPr/>
        </p:nvSpPr>
        <p:spPr>
          <a:xfrm>
            <a:off x="4455251" y="4057219"/>
            <a:ext cx="904040" cy="87648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901E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1" name="Google Shape;12783;p92">
            <a:extLst>
              <a:ext uri="{FF2B5EF4-FFF2-40B4-BE49-F238E27FC236}">
                <a16:creationId xmlns:a16="http://schemas.microsoft.com/office/drawing/2014/main" id="{F3596295-1F9E-B0E8-5313-4D4A655426CC}"/>
              </a:ext>
            </a:extLst>
          </p:cNvPr>
          <p:cNvGrpSpPr/>
          <p:nvPr/>
        </p:nvGrpSpPr>
        <p:grpSpPr>
          <a:xfrm>
            <a:off x="4702018" y="4308562"/>
            <a:ext cx="410505" cy="328960"/>
            <a:chOff x="7500054" y="2934735"/>
            <a:chExt cx="350576" cy="280454"/>
          </a:xfrm>
        </p:grpSpPr>
        <p:sp>
          <p:nvSpPr>
            <p:cNvPr id="92" name="Google Shape;12784;p92">
              <a:extLst>
                <a:ext uri="{FF2B5EF4-FFF2-40B4-BE49-F238E27FC236}">
                  <a16:creationId xmlns:a16="http://schemas.microsoft.com/office/drawing/2014/main" id="{CEC1F05E-4512-0AE9-17CC-AD59A407CD12}"/>
                </a:ext>
              </a:extLst>
            </p:cNvPr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12785;p92">
              <a:extLst>
                <a:ext uri="{FF2B5EF4-FFF2-40B4-BE49-F238E27FC236}">
                  <a16:creationId xmlns:a16="http://schemas.microsoft.com/office/drawing/2014/main" id="{3D1B53E7-5ACC-47C1-1225-615BFAD48AFB}"/>
                </a:ext>
              </a:extLst>
            </p:cNvPr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12786;p92">
              <a:extLst>
                <a:ext uri="{FF2B5EF4-FFF2-40B4-BE49-F238E27FC236}">
                  <a16:creationId xmlns:a16="http://schemas.microsoft.com/office/drawing/2014/main" id="{1A2E0148-474D-5936-B79E-10D21B2A4C52}"/>
                </a:ext>
              </a:extLst>
            </p:cNvPr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Google Shape;12787;p92">
              <a:extLst>
                <a:ext uri="{FF2B5EF4-FFF2-40B4-BE49-F238E27FC236}">
                  <a16:creationId xmlns:a16="http://schemas.microsoft.com/office/drawing/2014/main" id="{8A562063-BD4E-9F96-39AA-CFEA0ED40AAC}"/>
                </a:ext>
              </a:extLst>
            </p:cNvPr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Google Shape;12788;p92">
              <a:extLst>
                <a:ext uri="{FF2B5EF4-FFF2-40B4-BE49-F238E27FC236}">
                  <a16:creationId xmlns:a16="http://schemas.microsoft.com/office/drawing/2014/main" id="{17A066F9-A8DD-70AE-A65A-7AE4FB4F615A}"/>
                </a:ext>
              </a:extLst>
            </p:cNvPr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Google Shape;12789;p92">
              <a:extLst>
                <a:ext uri="{FF2B5EF4-FFF2-40B4-BE49-F238E27FC236}">
                  <a16:creationId xmlns:a16="http://schemas.microsoft.com/office/drawing/2014/main" id="{14934CC3-FB03-D173-E814-4A1037B71711}"/>
                </a:ext>
              </a:extLst>
            </p:cNvPr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Google Shape;12790;p92">
              <a:extLst>
                <a:ext uri="{FF2B5EF4-FFF2-40B4-BE49-F238E27FC236}">
                  <a16:creationId xmlns:a16="http://schemas.microsoft.com/office/drawing/2014/main" id="{B0E1BDA0-2F21-F6A2-35AB-412AC566247E}"/>
                </a:ext>
              </a:extLst>
            </p:cNvPr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Google Shape;12791;p92">
              <a:extLst>
                <a:ext uri="{FF2B5EF4-FFF2-40B4-BE49-F238E27FC236}">
                  <a16:creationId xmlns:a16="http://schemas.microsoft.com/office/drawing/2014/main" id="{3E5E079A-959E-174C-B8D1-02356197F7FE}"/>
                </a:ext>
              </a:extLst>
            </p:cNvPr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Google Shape;381;p19">
            <a:extLst>
              <a:ext uri="{FF2B5EF4-FFF2-40B4-BE49-F238E27FC236}">
                <a16:creationId xmlns:a16="http://schemas.microsoft.com/office/drawing/2014/main" id="{FBC626F1-4E88-EBAF-E542-798604DE4CBE}"/>
              </a:ext>
            </a:extLst>
          </p:cNvPr>
          <p:cNvSpPr/>
          <p:nvPr/>
        </p:nvSpPr>
        <p:spPr>
          <a:xfrm>
            <a:off x="6626445" y="3119154"/>
            <a:ext cx="928598" cy="876481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901E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8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5B2B675-10E4-5B94-AE66-ADA1748CE6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1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41CE1D-E92E-5699-8922-ADEA92F6B2AC}"/>
              </a:ext>
            </a:extLst>
          </p:cNvPr>
          <p:cNvSpPr txBox="1"/>
          <p:nvPr/>
        </p:nvSpPr>
        <p:spPr>
          <a:xfrm>
            <a:off x="1762539" y="2828835"/>
            <a:ext cx="866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altLang="es-CO" sz="3600" b="1" kern="2800" dirty="0">
                <a:solidFill>
                  <a:prstClr val="white"/>
                </a:solidFill>
                <a:latin typeface="Myriad Pro" panose="020B0503030403020204" pitchFamily="34" charset="0"/>
              </a:rPr>
              <a:t>Mapa Estratégico 2024</a:t>
            </a:r>
            <a:endParaRPr kumimoji="0" lang="es-AR" sz="3600" b="1" i="0" u="none" strike="noStrike" kern="28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8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5080ABF-7EB4-1AF2-8C55-85A4BE089640}"/>
              </a:ext>
            </a:extLst>
          </p:cNvPr>
          <p:cNvGraphicFramePr/>
          <p:nvPr/>
        </p:nvGraphicFramePr>
        <p:xfrm>
          <a:off x="5466928" y="1726941"/>
          <a:ext cx="6029747" cy="387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0878216-1E02-3A84-A84F-8FAA30489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913187"/>
              </p:ext>
            </p:extLst>
          </p:nvPr>
        </p:nvGraphicFramePr>
        <p:xfrm>
          <a:off x="619125" y="1136912"/>
          <a:ext cx="4108566" cy="48771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7461">
                  <a:extLst>
                    <a:ext uri="{9D8B030D-6E8A-4147-A177-3AD203B41FA5}">
                      <a16:colId xmlns:a16="http://schemas.microsoft.com/office/drawing/2014/main" val="2659478713"/>
                    </a:ext>
                  </a:extLst>
                </a:gridCol>
                <a:gridCol w="1096375">
                  <a:extLst>
                    <a:ext uri="{9D8B030D-6E8A-4147-A177-3AD203B41FA5}">
                      <a16:colId xmlns:a16="http://schemas.microsoft.com/office/drawing/2014/main" val="2590381517"/>
                    </a:ext>
                  </a:extLst>
                </a:gridCol>
                <a:gridCol w="1224730">
                  <a:extLst>
                    <a:ext uri="{9D8B030D-6E8A-4147-A177-3AD203B41FA5}">
                      <a16:colId xmlns:a16="http://schemas.microsoft.com/office/drawing/2014/main" val="3999214448"/>
                    </a:ext>
                  </a:extLst>
                </a:gridCol>
              </a:tblGrid>
              <a:tr h="282417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PERSPECTIVA</a:t>
                      </a:r>
                      <a:endParaRPr lang="es-CO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72D1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2024</a:t>
                      </a:r>
                      <a:endParaRPr lang="es-CO" sz="1600" dirty="0"/>
                    </a:p>
                  </a:txBody>
                  <a:tcPr>
                    <a:solidFill>
                      <a:srgbClr val="901E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8597"/>
                  </a:ext>
                </a:extLst>
              </a:tr>
              <a:tr h="38946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2000" b="1" i="0" u="none" strike="noStrike" kern="2800" cap="none" spc="0" normalizeH="0" baseline="0" dirty="0">
                        <a:ln>
                          <a:noFill/>
                        </a:ln>
                        <a:solidFill>
                          <a:srgbClr val="901E3F"/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2800" cap="none" spc="0" normalizeH="0" baseline="0" dirty="0">
                          <a:ln>
                            <a:noFill/>
                          </a:ln>
                          <a:solidFill>
                            <a:srgbClr val="901E3F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OBJETIVOS</a:t>
                      </a:r>
                      <a:endParaRPr kumimoji="0" lang="es-CO" sz="1100" b="1" i="0" u="none" strike="noStrike" kern="2800" cap="none" spc="0" normalizeH="0" baseline="0" dirty="0">
                        <a:ln>
                          <a:noFill/>
                        </a:ln>
                        <a:solidFill>
                          <a:srgbClr val="901E3F"/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b="1" i="0" u="none" strike="noStrike" kern="2800" cap="none" spc="0" normalizeH="0" baseline="0" dirty="0">
                          <a:ln>
                            <a:noFill/>
                          </a:ln>
                          <a:solidFill>
                            <a:srgbClr val="901E3F"/>
                          </a:solidFill>
                          <a:effectLst/>
                          <a:uLnTx/>
                          <a:uFillTx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INDICADORES</a:t>
                      </a:r>
                      <a:endParaRPr kumimoji="0" lang="es-CO" sz="1100" b="1" i="0" u="none" strike="noStrike" kern="2800" cap="none" spc="0" normalizeH="0" baseline="0" dirty="0">
                        <a:ln>
                          <a:noFill/>
                        </a:ln>
                        <a:solidFill>
                          <a:srgbClr val="901E3F"/>
                        </a:solidFill>
                        <a:effectLst/>
                        <a:uLnTx/>
                        <a:uFillTx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59770"/>
                  </a:ext>
                </a:extLst>
              </a:tr>
              <a:tr h="57148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CRECIMIENTO SOSTENIBLE</a:t>
                      </a:r>
                      <a:endParaRPr lang="es-C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1</a:t>
                      </a:r>
                      <a:endParaRPr lang="es-C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3</a:t>
                      </a:r>
                      <a:endParaRPr lang="es-CO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47005"/>
                  </a:ext>
                </a:extLst>
              </a:tr>
              <a:tr h="57148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FINANCIERA</a:t>
                      </a:r>
                      <a:endParaRPr lang="es-C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</a:t>
                      </a:r>
                      <a:endParaRPr lang="es-C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4</a:t>
                      </a:r>
                      <a:endParaRPr lang="es-C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76456"/>
                  </a:ext>
                </a:extLst>
              </a:tr>
              <a:tr h="790933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CLIENTE, PRODUCTO, MERCADO</a:t>
                      </a:r>
                      <a:endParaRPr lang="es-C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</a:t>
                      </a:r>
                      <a:endParaRPr lang="es-C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4</a:t>
                      </a:r>
                      <a:endParaRPr lang="es-CO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407011"/>
                  </a:ext>
                </a:extLst>
              </a:tr>
              <a:tr h="1028214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FORTALECIMIENTO INSTITUCIONAL</a:t>
                      </a:r>
                      <a:endParaRPr lang="es-C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4</a:t>
                      </a:r>
                      <a:endParaRPr lang="es-C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5</a:t>
                      </a:r>
                      <a:endParaRPr lang="es-CO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237227"/>
                  </a:ext>
                </a:extLst>
              </a:tr>
              <a:tr h="57148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APRENDIZAJE Y CULTURA </a:t>
                      </a:r>
                      <a:endParaRPr lang="es-C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</a:t>
                      </a:r>
                      <a:endParaRPr lang="es-CO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2</a:t>
                      </a:r>
                      <a:endParaRPr lang="es-CO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471073"/>
                  </a:ext>
                </a:extLst>
              </a:tr>
              <a:tr h="57148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CO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72D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CO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72D1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CO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B72D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21510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CF70D20-EAE3-3625-4AC5-31ADBE6C8C1F}"/>
              </a:ext>
            </a:extLst>
          </p:cNvPr>
          <p:cNvSpPr txBox="1"/>
          <p:nvPr/>
        </p:nvSpPr>
        <p:spPr>
          <a:xfrm>
            <a:off x="8285509" y="1309858"/>
            <a:ext cx="53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8%</a:t>
            </a:r>
            <a:endParaRPr lang="es-CO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0D8D38-D881-9C22-BFB1-94D7C2932DCB}"/>
              </a:ext>
            </a:extLst>
          </p:cNvPr>
          <p:cNvSpPr txBox="1"/>
          <p:nvPr/>
        </p:nvSpPr>
        <p:spPr>
          <a:xfrm>
            <a:off x="11152534" y="3053059"/>
            <a:ext cx="72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32%</a:t>
            </a:r>
            <a:endParaRPr lang="es-C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F16720-7078-F4C2-F502-87429D8AAF3D}"/>
              </a:ext>
            </a:extLst>
          </p:cNvPr>
          <p:cNvSpPr txBox="1"/>
          <p:nvPr/>
        </p:nvSpPr>
        <p:spPr>
          <a:xfrm>
            <a:off x="10573778" y="5062834"/>
            <a:ext cx="72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23%</a:t>
            </a:r>
            <a:endParaRPr lang="es-CO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1C9C16-7C07-0E01-2C76-1B854C87E9FB}"/>
              </a:ext>
            </a:extLst>
          </p:cNvPr>
          <p:cNvSpPr txBox="1"/>
          <p:nvPr/>
        </p:nvSpPr>
        <p:spPr>
          <a:xfrm>
            <a:off x="5630303" y="5054674"/>
            <a:ext cx="72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25%</a:t>
            </a:r>
            <a:endParaRPr lang="es-CO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75ED-DC12-0219-88DB-397C36CEC5A2}"/>
              </a:ext>
            </a:extLst>
          </p:cNvPr>
          <p:cNvSpPr txBox="1"/>
          <p:nvPr/>
        </p:nvSpPr>
        <p:spPr>
          <a:xfrm>
            <a:off x="5105802" y="3206142"/>
            <a:ext cx="72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12%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79490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93964"/>
            <a:ext cx="12192000" cy="971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dondear rectángulo de esquina del mismo lado 10">
            <a:hlinkClick r:id="" action="ppaction://noaction"/>
          </p:cNvPr>
          <p:cNvSpPr/>
          <p:nvPr/>
        </p:nvSpPr>
        <p:spPr>
          <a:xfrm rot="16200000">
            <a:off x="843207" y="1642077"/>
            <a:ext cx="1133140" cy="729477"/>
          </a:xfrm>
          <a:prstGeom prst="round2Same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FINANCIERA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dondear rectángulo de esquina del mismo lado 71">
            <a:hlinkClick r:id="" action="ppaction://noaction"/>
          </p:cNvPr>
          <p:cNvSpPr/>
          <p:nvPr/>
        </p:nvSpPr>
        <p:spPr>
          <a:xfrm rot="16200000">
            <a:off x="787114" y="2857430"/>
            <a:ext cx="1245314" cy="729478"/>
          </a:xfrm>
          <a:prstGeom prst="round2Same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CLIENTE, PRODUCTO Y MERCADO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dondear rectángulo de esquina del mismo lado 75">
            <a:hlinkClick r:id="" action="ppaction://noaction"/>
          </p:cNvPr>
          <p:cNvSpPr/>
          <p:nvPr/>
        </p:nvSpPr>
        <p:spPr>
          <a:xfrm rot="16200000">
            <a:off x="783722" y="5755476"/>
            <a:ext cx="1252099" cy="729482"/>
          </a:xfrm>
          <a:prstGeom prst="round2Same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APRENDIZAJE Y CULTURA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dondear rectángulo de esquina del mismo lado 79">
            <a:hlinkClick r:id="" action="ppaction://noaction"/>
          </p:cNvPr>
          <p:cNvSpPr/>
          <p:nvPr/>
        </p:nvSpPr>
        <p:spPr>
          <a:xfrm rot="16200000">
            <a:off x="780941" y="433905"/>
            <a:ext cx="1257659" cy="729482"/>
          </a:xfrm>
          <a:prstGeom prst="round2Same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CRECIMIENTO SOSTENIBLE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878232" y="4011245"/>
            <a:ext cx="1610484" cy="1169551"/>
          </a:xfrm>
          <a:prstGeom prst="rect">
            <a:avLst/>
          </a:prstGeom>
          <a:ln w="28575" cmpd="thinThick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6. Ejecutar con oportunidad, calidad y eficiencia los proyectos foco de la entidad</a:t>
            </a: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3420066" y="-58512"/>
            <a:ext cx="5883484" cy="465485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762544"/>
                </a:solidFill>
              </a:rPr>
              <a:t>Mapa Objetivos</a:t>
            </a:r>
            <a:endParaRPr lang="es-CO" sz="24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541110" y="1418938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9303550" y="1502585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0367243" y="-24457"/>
            <a:ext cx="1824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62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7625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ítulo 1"/>
          <p:cNvSpPr txBox="1">
            <a:spLocks/>
          </p:cNvSpPr>
          <p:nvPr/>
        </p:nvSpPr>
        <p:spPr>
          <a:xfrm>
            <a:off x="0" y="1550142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32%</a:t>
            </a:r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0" y="2852825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23%</a:t>
            </a:r>
          </a:p>
        </p:txBody>
      </p:sp>
      <p:sp>
        <p:nvSpPr>
          <p:cNvPr id="45" name="Título 1"/>
          <p:cNvSpPr txBox="1">
            <a:spLocks/>
          </p:cNvSpPr>
          <p:nvPr/>
        </p:nvSpPr>
        <p:spPr>
          <a:xfrm>
            <a:off x="0" y="4188837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25%</a:t>
            </a:r>
          </a:p>
        </p:txBody>
      </p:sp>
      <p:sp>
        <p:nvSpPr>
          <p:cNvPr id="46" name="Título 1"/>
          <p:cNvSpPr txBox="1">
            <a:spLocks/>
          </p:cNvSpPr>
          <p:nvPr/>
        </p:nvSpPr>
        <p:spPr>
          <a:xfrm>
            <a:off x="0" y="5708484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12%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486426" y="3903524"/>
            <a:ext cx="1610484" cy="1384995"/>
          </a:xfrm>
          <a:prstGeom prst="rect">
            <a:avLst/>
          </a:prstGeom>
          <a:ln w="28575" cmpd="thinThick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8. Gestionar las  comunicaciones de la entidad con miras al posicionamiento de marca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4270148" y="536457"/>
            <a:ext cx="5058444" cy="523220"/>
          </a:xfrm>
          <a:prstGeom prst="rect">
            <a:avLst/>
          </a:prstGeom>
          <a:ln w="28575" cmpd="thinThick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Incorporar dentro de la gestión mejores prácticas que reflejen el compromiso corporativo con el bienestar de los grupos de interés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Redondear rectángulo de esquina del mismo lado 40">
            <a:hlinkClick r:id="" action="ppaction://noaction"/>
          </p:cNvPr>
          <p:cNvSpPr/>
          <p:nvPr/>
        </p:nvSpPr>
        <p:spPr>
          <a:xfrm rot="16200000">
            <a:off x="605752" y="4305883"/>
            <a:ext cx="1608037" cy="729481"/>
          </a:xfrm>
          <a:prstGeom prst="round2Same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FORTALECIMIENTO INSTITUCIONAL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3790486" y="4251048"/>
            <a:ext cx="1966458" cy="738664"/>
          </a:xfrm>
          <a:prstGeom prst="rect">
            <a:avLst/>
          </a:prstGeom>
          <a:ln w="28575" cmpd="thinThick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7. . Mantener los resultados en calificaciones de riesgo</a:t>
            </a:r>
            <a:endParaRPr kumimoji="0" lang="es-ES" sz="14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ato Light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3049962" y="1737284"/>
            <a:ext cx="3073389" cy="523220"/>
          </a:xfrm>
          <a:prstGeom prst="rect">
            <a:avLst/>
          </a:prstGeom>
          <a:ln w="28575" cmpd="thinThick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Garantizar la rentabilidad generando valor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6510692" y="1806006"/>
            <a:ext cx="3396340" cy="307777"/>
          </a:xfrm>
          <a:prstGeom prst="rect">
            <a:avLst/>
          </a:prstGeom>
          <a:ln w="28575" cmpd="thinThick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 Incrementar la eficiencia operativa</a:t>
            </a:r>
          </a:p>
        </p:txBody>
      </p:sp>
      <p:sp>
        <p:nvSpPr>
          <p:cNvPr id="51" name="Título 1"/>
          <p:cNvSpPr txBox="1">
            <a:spLocks/>
          </p:cNvSpPr>
          <p:nvPr/>
        </p:nvSpPr>
        <p:spPr>
          <a:xfrm>
            <a:off x="0" y="437291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8%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3229520" y="2902646"/>
            <a:ext cx="3262707" cy="521632"/>
          </a:xfrm>
          <a:prstGeom prst="rect">
            <a:avLst/>
          </a:prstGeom>
          <a:ln w="38100" cmpd="thinThick">
            <a:solidFill>
              <a:srgbClr val="70AD47"/>
            </a:solidFill>
            <a:prstDash val="solid"/>
          </a:ln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 Fortalecer la participación en el mercado de la Fiduciaria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7251976" y="2852825"/>
            <a:ext cx="3852726" cy="554580"/>
          </a:xfrm>
          <a:prstGeom prst="rect">
            <a:avLst/>
          </a:prstGeom>
          <a:ln w="38100" cmpd="thinThick">
            <a:solidFill>
              <a:srgbClr val="70AD47"/>
            </a:solidFill>
            <a:prstDash val="solid"/>
          </a:ln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Evaluar la experiencia ofrecida por la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fiduciaria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8736169" y="3712379"/>
            <a:ext cx="2708364" cy="1815882"/>
          </a:xfrm>
          <a:prstGeom prst="rect">
            <a:avLst/>
          </a:prstGeom>
          <a:ln w="28575" cmpd="thinThick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Calibri" panose="020F0502020204030204" pitchFamily="34" charset="0"/>
              </a:rPr>
              <a:t>9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Contar con una gestión integral de riesgos que minimice la materialización de eventos que afecten negativamente el  patrimonio, la reputación o la estructura de costos  eficientes de la Sociedad de acuerdo con el apetito de Riesgos declarado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2940997" y="5733611"/>
            <a:ext cx="3839755" cy="738664"/>
          </a:xfrm>
          <a:prstGeom prst="rect">
            <a:avLst/>
          </a:prstGeom>
          <a:ln w="28575" cmpd="thinThick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10. Asegurar el talento humano competente, enfocado en una cultura fundamentada en los valores institucionales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7264947" y="5723099"/>
            <a:ext cx="3839755" cy="738664"/>
          </a:xfrm>
          <a:prstGeom prst="rect">
            <a:avLst/>
          </a:prstGeom>
          <a:ln w="28575" cmpd="thinThick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11. Fomentar un ambiente laboral que promueva la motivación, el trabajo en equipo, la comunicación efectiva y el sentido de pertenencia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505928" y="5597761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60%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10993597" y="5644717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215411" y="2748757"/>
            <a:ext cx="59667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45%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10874733" y="2684238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55%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9289328" y="427244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3191066" y="3698983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prstClr val="black"/>
                </a:solidFill>
                <a:latin typeface="Calibri"/>
              </a:rPr>
              <a:t>4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0%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5488658" y="3926475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7886662" y="3657190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15%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11291247" y="3548117"/>
            <a:ext cx="5953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prstClr val="black"/>
                </a:solidFill>
                <a:latin typeface="Calibri"/>
              </a:rPr>
              <a:t>30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264947" y="-114822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07137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3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89A4B71378C640A6DACD47E509FF8E" ma:contentTypeVersion="14" ma:contentTypeDescription="Crear nuevo documento." ma:contentTypeScope="" ma:versionID="9e9c38332a0f1ac30268fffc2cf2def8">
  <xsd:schema xmlns:xsd="http://www.w3.org/2001/XMLSchema" xmlns:xs="http://www.w3.org/2001/XMLSchema" xmlns:p="http://schemas.microsoft.com/office/2006/metadata/properties" xmlns:ns3="92dd5497-e985-414e-8697-96b52de06ea2" xmlns:ns4="715108ad-b730-423f-8941-4a434fb10a82" targetNamespace="http://schemas.microsoft.com/office/2006/metadata/properties" ma:root="true" ma:fieldsID="8a601c1ab62c568f43827411b563fcb6" ns3:_="" ns4:_="">
    <xsd:import namespace="92dd5497-e985-414e-8697-96b52de06ea2"/>
    <xsd:import namespace="715108ad-b730-423f-8941-4a434fb10a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d5497-e985-414e-8697-96b52de06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108ad-b730-423f-8941-4a434fb10a8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dd5497-e985-414e-8697-96b52de06ea2" xsi:nil="true"/>
  </documentManagement>
</p:properties>
</file>

<file path=customXml/itemProps1.xml><?xml version="1.0" encoding="utf-8"?>
<ds:datastoreItem xmlns:ds="http://schemas.openxmlformats.org/officeDocument/2006/customXml" ds:itemID="{18A5F705-2D1F-4E4E-985C-48153BACD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60FB9A-6B5B-4DDD-A863-4FBF09AE1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d5497-e985-414e-8697-96b52de06ea2"/>
    <ds:schemaRef ds:uri="715108ad-b730-423f-8941-4a434fb10a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842CE5-D9D1-4F73-8178-D141C70CE13B}">
  <ds:schemaRefs>
    <ds:schemaRef ds:uri="http://schemas.microsoft.com/office/infopath/2007/PartnerControls"/>
    <ds:schemaRef ds:uri="92dd5497-e985-414e-8697-96b52de06ea2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715108ad-b730-423f-8941-4a434fb10a82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10149</TotalTime>
  <Words>410</Words>
  <Application>Microsoft Office PowerPoint</Application>
  <PresentationFormat>Panorámica</PresentationFormat>
  <Paragraphs>87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Fira Sans Condensed</vt:lpstr>
      <vt:lpstr>Myriad Pro</vt:lpstr>
      <vt:lpstr>1_Tema de Office</vt:lpstr>
      <vt:lpstr>1_Diseño personalizado</vt:lpstr>
      <vt:lpstr>236_Diseño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 Objetivos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Mendoza Salamanca</dc:creator>
  <cp:lastModifiedBy>Huertas Ariza Ingrid Katherine</cp:lastModifiedBy>
  <cp:revision>161</cp:revision>
  <dcterms:created xsi:type="dcterms:W3CDTF">2023-01-15T13:18:46Z</dcterms:created>
  <dcterms:modified xsi:type="dcterms:W3CDTF">2024-01-23T20:56:13Z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0x0101000889A4B71378C640A6DACD47E509FF8E</vt:lpwstr>
  </property>
</Properties>
</file>